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52" r:id="rId65"/>
    <p:sldId id="353" r:id="rId66"/>
    <p:sldId id="354" r:id="rId67"/>
    <p:sldId id="355" r:id="rId68"/>
    <p:sldId id="356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5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01" autoAdjust="0"/>
    <p:restoredTop sz="94694"/>
  </p:normalViewPr>
  <p:slideViewPr>
    <p:cSldViewPr snapToGrid="0">
      <p:cViewPr varScale="1">
        <p:scale>
          <a:sx n="85" d="100"/>
          <a:sy n="85" d="100"/>
        </p:scale>
        <p:origin x="17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 is easy to forget which directory you’re in and accidentally write to the wrong file or copy over files you don’t mean to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9685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1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740833" indent="-296333" algn="ctr">
              <a:spcBef>
                <a:spcPts val="0"/>
              </a:spcBef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185333" indent="-296333" algn="ctr">
              <a:spcBef>
                <a:spcPts val="0"/>
              </a:spcBef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629833" indent="-296333" algn="ctr">
              <a:spcBef>
                <a:spcPts val="0"/>
              </a:spcBef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074333" indent="-296333" algn="ctr">
              <a:spcBef>
                <a:spcPts val="0"/>
              </a:spcBef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3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spcBef>
                <a:spcPts val="0"/>
              </a:spcBef>
              <a:buSzTx/>
              <a:buNone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9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" name="大標題文字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2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大標題文字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3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9" name="大標題文字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40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49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7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67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內文層級一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2" cy="3771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大標題文字</a:t>
            </a:r>
          </a:p>
        </p:txBody>
      </p:sp>
      <p:sp>
        <p:nvSpPr>
          <p:cNvPr id="3" name="內文層級一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transition spd="med"/>
  <p:hf hdr="0" ftr="0" dt="0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KVeKNE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mailto:ilwu@datalab.cs.nthu.edu.tw" TargetMode="Externa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shwu10.cs.nthu.edu.tw/courses/software-studio/2020-spr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"/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"/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"/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git-scm.com/book/" TargetMode="External"/><Relationship Id="rId2" Type="http://schemas.openxmlformats.org/officeDocument/2006/relationships/hyperlink" Target="http://pcottle.github.io/learnGitBranching/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www.slideshare.net/littlebtc/git-5528339" TargetMode="Externa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ctrTitle"/>
          </p:nvPr>
        </p:nvSpPr>
        <p:spPr>
          <a:xfrm>
            <a:off x="1155700" y="1803400"/>
            <a:ext cx="10909300" cy="3606800"/>
          </a:xfrm>
          <a:prstGeom prst="rect">
            <a:avLst/>
          </a:prstGeom>
        </p:spPr>
        <p:txBody>
          <a:bodyPr/>
          <a:lstStyle/>
          <a:p>
            <a:pPr defTabSz="420623">
              <a:defRPr sz="5700"/>
            </a:pPr>
            <a:r>
              <a:t>Lab 01</a:t>
            </a:r>
          </a:p>
          <a:p>
            <a:pPr defTabSz="420623">
              <a:defRPr sz="5700"/>
            </a:pPr>
            <a:r>
              <a:t>How to Survive &amp;</a:t>
            </a:r>
          </a:p>
          <a:p>
            <a:pPr defTabSz="420623">
              <a:defRPr sz="5700"/>
            </a:pPr>
            <a:r>
              <a:t>Introduction to Git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subTitle" sz="quarter" idx="1"/>
          </p:nvPr>
        </p:nvSpPr>
        <p:spPr>
          <a:xfrm>
            <a:off x="1028700" y="6697133"/>
            <a:ext cx="11163300" cy="220980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53585F"/>
                </a:solidFill>
              </a:defRPr>
            </a:pPr>
            <a:r>
              <a:rPr lang="en-US" dirty="0"/>
              <a:t>Software</a:t>
            </a:r>
            <a:r>
              <a:rPr dirty="0"/>
              <a:t> </a:t>
            </a:r>
            <a:r>
              <a:rPr lang="en-US" dirty="0"/>
              <a:t>Studio</a:t>
            </a:r>
            <a:endParaRPr dirty="0"/>
          </a:p>
          <a:p>
            <a:pPr>
              <a:defRPr>
                <a:solidFill>
                  <a:srgbClr val="53585F"/>
                </a:solidFill>
              </a:defRPr>
            </a:pPr>
            <a:r>
              <a:rPr dirty="0" err="1"/>
              <a:t>DataLab</a:t>
            </a:r>
            <a:r>
              <a:rPr dirty="0"/>
              <a:t>, CS, NTHU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Grading Example</a:t>
            </a:r>
          </a:p>
        </p:txBody>
      </p:sp>
      <p:sp>
        <p:nvSpPr>
          <p:cNvPr id="148" name="Shape 14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4 problems, 25% each</a:t>
            </a:r>
          </a:p>
          <a:p>
            <a:r>
              <a:t>Solved 4 during the lab</a:t>
            </a:r>
          </a:p>
          <a:p>
            <a:pPr lvl="1">
              <a:spcBef>
                <a:spcPts val="1500"/>
              </a:spcBef>
              <a:buChar char="-"/>
            </a:pPr>
            <a:r>
              <a:t>100</a:t>
            </a:r>
          </a:p>
          <a:p>
            <a:r>
              <a:t>Solved 3 during the lab, 1 before 11:59pm</a:t>
            </a:r>
          </a:p>
          <a:p>
            <a:pPr lvl="1">
              <a:spcBef>
                <a:spcPts val="1500"/>
              </a:spcBef>
              <a:buChar char="-"/>
            </a:pPr>
            <a:r>
              <a:t>75 + 25*0.6 = 90</a:t>
            </a:r>
          </a:p>
          <a:p>
            <a:r>
              <a:t>Solved 4 after the lab, before 11:59pm</a:t>
            </a:r>
          </a:p>
          <a:p>
            <a:pPr lvl="1">
              <a:spcBef>
                <a:spcPts val="1500"/>
              </a:spcBef>
              <a:buChar char="-"/>
            </a:pPr>
            <a:r>
              <a:t>100 * 0.6 = 60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Team Up</a:t>
            </a:r>
          </a:p>
        </p:txBody>
      </p:sp>
      <p:sp>
        <p:nvSpPr>
          <p:cNvPr id="151" name="Shape 14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800"/>
              </a:spcBef>
            </a:pPr>
            <a:r>
              <a:rPr dirty="0"/>
              <a:t>2~4 people each team</a:t>
            </a:r>
          </a:p>
          <a:p>
            <a:pPr lvl="1">
              <a:spcBef>
                <a:spcPts val="1800"/>
              </a:spcBef>
            </a:pPr>
            <a:r>
              <a:rPr dirty="0"/>
              <a:t>2 people is accepted if you can do as well as others.</a:t>
            </a:r>
          </a:p>
          <a:p>
            <a:r>
              <a:rPr dirty="0"/>
              <a:t>Please register your team here before </a:t>
            </a:r>
            <a:r>
              <a:rPr b="1" dirty="0">
                <a:solidFill>
                  <a:srgbClr val="FF2712"/>
                </a:solidFill>
              </a:rPr>
              <a:t>3/</a:t>
            </a:r>
            <a:r>
              <a:rPr lang="en-US" altLang="zh-TW" b="1" dirty="0">
                <a:solidFill>
                  <a:srgbClr val="FF2712"/>
                </a:solidFill>
              </a:rPr>
              <a:t>13</a:t>
            </a:r>
            <a:r>
              <a:rPr b="1" dirty="0">
                <a:solidFill>
                  <a:srgbClr val="FF2712"/>
                </a:solidFill>
              </a:rPr>
              <a:t> 23:59</a:t>
            </a:r>
          </a:p>
          <a:p>
            <a:pPr lvl="1">
              <a:spcBef>
                <a:spcPts val="1500"/>
              </a:spcBef>
              <a:buClr>
                <a:srgbClr val="262626"/>
              </a:buClr>
              <a:buChar char="-"/>
              <a:defRPr>
                <a:solidFill>
                  <a:srgbClr val="262626"/>
                </a:solidFill>
              </a:defRPr>
            </a:pPr>
            <a:r>
              <a:rPr dirty="0"/>
              <a:t>Register form :</a:t>
            </a:r>
            <a:r>
              <a:rPr dirty="0">
                <a:solidFill>
                  <a:srgbClr val="317FBE"/>
                </a:solidFill>
              </a:rPr>
              <a:t> </a:t>
            </a:r>
            <a:r>
              <a:rPr lang="en-US" dirty="0">
                <a:hlinkClick r:id="rId2"/>
              </a:rPr>
              <a:t>https://goo.gl/KVeKNE</a:t>
            </a:r>
            <a:endParaRPr u="sng" dirty="0">
              <a:solidFill>
                <a:srgbClr val="317FBE"/>
              </a:solidFill>
            </a:endParaRPr>
          </a:p>
          <a:p>
            <a:pPr marL="889000" defTabSz="457200">
              <a:spcBef>
                <a:spcPts val="1500"/>
              </a:spcBef>
              <a:buClr>
                <a:srgbClr val="262626"/>
              </a:buClr>
              <a:buChar char="-"/>
            </a:pPr>
            <a:r>
              <a:rPr dirty="0"/>
              <a:t>After that day we will match the rest student.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154" name="Shape 1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Tools &amp; References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t>Why use version control?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t>We want to track what we did and when we did it.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Students’ VCS</a:t>
            </a:r>
          </a:p>
        </p:txBody>
      </p:sp>
      <p:pic>
        <p:nvPicPr>
          <p:cNvPr id="161" name="軟實期末作業-5.png" descr="軟實期末作業-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900" y="2832100"/>
            <a:ext cx="9779000" cy="584200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0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How to work with others?</a:t>
            </a:r>
          </a:p>
        </p:txBody>
      </p:sp>
      <p:grpSp>
        <p:nvGrpSpPr>
          <p:cNvPr id="168" name="Group 168"/>
          <p:cNvGrpSpPr/>
          <p:nvPr/>
        </p:nvGrpSpPr>
        <p:grpSpPr>
          <a:xfrm>
            <a:off x="8135871" y="6019132"/>
            <a:ext cx="2462593" cy="2024731"/>
            <a:chOff x="0" y="0"/>
            <a:chExt cx="2462591" cy="2024729"/>
          </a:xfrm>
        </p:grpSpPr>
        <p:pic>
          <p:nvPicPr>
            <p:cNvPr id="166" name="pasted-image.pdf" descr="pasted-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586205" cy="2024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7" name="Shape 167"/>
            <p:cNvSpPr txBox="1"/>
            <p:nvPr/>
          </p:nvSpPr>
          <p:spPr>
            <a:xfrm>
              <a:off x="1817431" y="91613"/>
              <a:ext cx="645161" cy="184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0000" b="1" i="1">
                  <a:solidFill>
                    <a:srgbClr val="0580DF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lvl1pPr>
            </a:lstStyle>
            <a:p>
              <a:r>
                <a:t>?</a:t>
              </a:r>
            </a:p>
          </p:txBody>
        </p:sp>
      </p:grpSp>
      <p:grpSp>
        <p:nvGrpSpPr>
          <p:cNvPr id="171" name="群組 3"/>
          <p:cNvGrpSpPr/>
          <p:nvPr/>
        </p:nvGrpSpPr>
        <p:grpSpPr>
          <a:xfrm>
            <a:off x="3382181" y="6324587"/>
            <a:ext cx="3240286" cy="1685479"/>
            <a:chOff x="0" y="0"/>
            <a:chExt cx="3240285" cy="1685477"/>
          </a:xfrm>
        </p:grpSpPr>
        <p:pic>
          <p:nvPicPr>
            <p:cNvPr id="169" name="圖片 1" descr="圖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424059" cy="16854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0" name="文字方塊 2"/>
            <p:cNvSpPr txBox="1"/>
            <p:nvPr/>
          </p:nvSpPr>
          <p:spPr>
            <a:xfrm>
              <a:off x="2613979" y="209889"/>
              <a:ext cx="626307" cy="1104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600" b="1" i="1"/>
              </a:lvl1pPr>
            </a:lstStyle>
            <a:p>
              <a:r>
                <a:t>?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2" animBg="1" advAuto="0"/>
      <p:bldP spid="171" grpId="1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Dropbox VCS in Reality</a:t>
            </a:r>
          </a:p>
        </p:txBody>
      </p:sp>
      <p:pic>
        <p:nvPicPr>
          <p:cNvPr id="174" name="Screen Shot 2014-10-04 at 9.12.24 AM.png" descr="Screen Shot 2014-10-04 at 9.12.24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635" y="2179545"/>
            <a:ext cx="10573530" cy="7707405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Shape 171"/>
          <p:cNvSpPr txBox="1"/>
          <p:nvPr/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8000"/>
            </a:lvl1pPr>
          </a:lstStyle>
          <a:p>
            <a:r>
              <a:t>Dropbox VCS in Reality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use VCS?</a:t>
            </a:r>
          </a:p>
        </p:txBody>
      </p:sp>
      <p:sp>
        <p:nvSpPr>
          <p:cNvPr id="178" name="Shape 17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Managing your projects - tracking your files and modifications.</a:t>
            </a:r>
          </a:p>
          <a:p>
            <a:r>
              <a:t>Synchronization between modifications made by different developers.</a:t>
            </a:r>
          </a:p>
          <a:p>
            <a:r>
              <a:t>Revision history is still very helpful even if you work alone.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181" name="Shape 1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Tools &amp; References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Notice</a:t>
            </a:r>
          </a:p>
        </p:txBody>
      </p:sp>
      <p:sp>
        <p:nvSpPr>
          <p:cNvPr id="123" name="Shape 1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These slides will focus on how to submit you code by using Git command line </a:t>
            </a:r>
          </a:p>
          <a:p>
            <a:r>
              <a:t>You can also use other Git GUI tool or built-in Git tool in other IDE/editor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文字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4" name="圖片 4" descr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523" y="3380316"/>
            <a:ext cx="4349751" cy="4349751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Shape 1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</a:t>
            </a:r>
          </a:p>
        </p:txBody>
      </p:sp>
      <p:sp>
        <p:nvSpPr>
          <p:cNvPr id="188" name="Shape 18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 is a popular version control system which is</a:t>
            </a:r>
          </a:p>
          <a:p>
            <a:pPr lvl="2">
              <a:spcBef>
                <a:spcPts val="3600"/>
              </a:spcBef>
            </a:pPr>
            <a:r>
              <a:t>Fast</a:t>
            </a:r>
          </a:p>
          <a:p>
            <a:pPr lvl="2">
              <a:spcBef>
                <a:spcPts val="3600"/>
              </a:spcBef>
            </a:pPr>
            <a:r>
              <a:t>Easy to use</a:t>
            </a:r>
          </a:p>
          <a:p>
            <a:pPr lvl="2">
              <a:spcBef>
                <a:spcPts val="3600"/>
              </a:spcBef>
            </a:pPr>
            <a:r>
              <a:t>Distributed</a:t>
            </a:r>
          </a:p>
          <a:p>
            <a:r>
              <a:t>A git repository is a mini database that tracks your files.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 Workflow (1/2)</a:t>
            </a:r>
          </a:p>
        </p:txBody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1165" indent="-431165" defTabSz="566673">
              <a:spcBef>
                <a:spcPts val="4000"/>
              </a:spcBef>
              <a:defRPr sz="3400"/>
            </a:pPr>
            <a:r>
              <a:t>With a local repository in your computer, you’ll need following operations to make git track your work:</a:t>
            </a:r>
          </a:p>
          <a:p>
            <a:pPr marL="1847850" lvl="2" indent="-615950" defTabSz="566673">
              <a:spcBef>
                <a:spcPts val="4000"/>
              </a:spcBef>
              <a:buSzPct val="100000"/>
              <a:buAutoNum type="arabicPeriod"/>
              <a:defRPr sz="3400"/>
            </a:pPr>
            <a:r>
              <a:t>Create/modify files</a:t>
            </a:r>
          </a:p>
          <a:p>
            <a:pPr marL="1847850" lvl="2" indent="-615950" defTabSz="566673">
              <a:spcBef>
                <a:spcPts val="4000"/>
              </a:spcBef>
              <a:buSzPct val="100000"/>
              <a:buAutoNum type="arabicPeriod"/>
              <a:defRPr sz="3400"/>
            </a:pPr>
            <a:r>
              <a:t>Let git monitor the files by </a:t>
            </a:r>
            <a:r>
              <a:rPr i="1">
                <a:solidFill>
                  <a:schemeClr val="accent5"/>
                </a:solidFill>
              </a:rPr>
              <a:t>adding</a:t>
            </a:r>
            <a:r>
              <a:t> them to staging files.</a:t>
            </a:r>
          </a:p>
          <a:p>
            <a:pPr marL="1847850" lvl="2" indent="-615950" defTabSz="566673">
              <a:spcBef>
                <a:spcPts val="4000"/>
              </a:spcBef>
              <a:buSzPct val="100000"/>
              <a:buAutoNum type="arabicPeriod"/>
              <a:defRPr sz="3400" i="1">
                <a:solidFill>
                  <a:schemeClr val="accent5"/>
                </a:solidFill>
              </a:defRPr>
            </a:pPr>
            <a:r>
              <a:t>Commit</a:t>
            </a:r>
            <a:r>
              <a:rPr i="0">
                <a:solidFill>
                  <a:srgbClr val="000000"/>
                </a:solidFill>
              </a:rPr>
              <a:t> your changes to and git will create snapshots (versions) of the files for you.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Shape 193"/>
          <p:cNvGrpSpPr/>
          <p:nvPr/>
        </p:nvGrpSpPr>
        <p:grpSpPr>
          <a:xfrm>
            <a:off x="4933789" y="3045672"/>
            <a:ext cx="2788247" cy="739529"/>
            <a:chOff x="0" y="0"/>
            <a:chExt cx="2788246" cy="739528"/>
          </a:xfrm>
        </p:grpSpPr>
        <p:sp>
          <p:nvSpPr>
            <p:cNvPr id="193" name="圓角矩形"/>
            <p:cNvSpPr/>
            <p:nvPr/>
          </p:nvSpPr>
          <p:spPr>
            <a:xfrm>
              <a:off x="0" y="0"/>
              <a:ext cx="2788247" cy="739529"/>
            </a:xfrm>
            <a:prstGeom prst="roundRect">
              <a:avLst>
                <a:gd name="adj" fmla="val 28710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4" name="Modifying Files"/>
            <p:cNvSpPr txBox="1"/>
            <p:nvPr/>
          </p:nvSpPr>
          <p:spPr>
            <a:xfrm>
              <a:off x="62185" y="134814"/>
              <a:ext cx="2663876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Modifying Files</a:t>
              </a:r>
            </a:p>
          </p:txBody>
        </p:sp>
      </p:grpSp>
      <p:grpSp>
        <p:nvGrpSpPr>
          <p:cNvPr id="198" name="Shape 194"/>
          <p:cNvGrpSpPr/>
          <p:nvPr/>
        </p:nvGrpSpPr>
        <p:grpSpPr>
          <a:xfrm>
            <a:off x="1558622" y="6501534"/>
            <a:ext cx="3663228" cy="921263"/>
            <a:chOff x="0" y="0"/>
            <a:chExt cx="3663227" cy="921261"/>
          </a:xfrm>
        </p:grpSpPr>
        <p:sp>
          <p:nvSpPr>
            <p:cNvPr id="196" name="圓角矩形"/>
            <p:cNvSpPr/>
            <p:nvPr/>
          </p:nvSpPr>
          <p:spPr>
            <a:xfrm>
              <a:off x="0" y="0"/>
              <a:ext cx="3663228" cy="921262"/>
            </a:xfrm>
            <a:prstGeom prst="roundRect">
              <a:avLst>
                <a:gd name="adj" fmla="val 14247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7" name="Staging Modified Files"/>
            <p:cNvSpPr txBox="1"/>
            <p:nvPr/>
          </p:nvSpPr>
          <p:spPr>
            <a:xfrm>
              <a:off x="38442" y="225680"/>
              <a:ext cx="3586344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Staging Modified Files</a:t>
              </a:r>
            </a:p>
          </p:txBody>
        </p:sp>
      </p:grpSp>
      <p:grpSp>
        <p:nvGrpSpPr>
          <p:cNvPr id="201" name="Shape 195"/>
          <p:cNvGrpSpPr/>
          <p:nvPr/>
        </p:nvGrpSpPr>
        <p:grpSpPr>
          <a:xfrm>
            <a:off x="7722034" y="6683268"/>
            <a:ext cx="3611862" cy="739529"/>
            <a:chOff x="0" y="0"/>
            <a:chExt cx="3611860" cy="739528"/>
          </a:xfrm>
        </p:grpSpPr>
        <p:sp>
          <p:nvSpPr>
            <p:cNvPr id="199" name="圓角矩形"/>
            <p:cNvSpPr/>
            <p:nvPr/>
          </p:nvSpPr>
          <p:spPr>
            <a:xfrm>
              <a:off x="0" y="0"/>
              <a:ext cx="3611861" cy="739529"/>
            </a:xfrm>
            <a:prstGeom prst="roundRect">
              <a:avLst>
                <a:gd name="adj" fmla="val 28710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0" name="Committing A Version"/>
            <p:cNvSpPr txBox="1"/>
            <p:nvPr/>
          </p:nvSpPr>
          <p:spPr>
            <a:xfrm>
              <a:off x="62185" y="134814"/>
              <a:ext cx="348749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Committing A Version</a:t>
              </a:r>
            </a:p>
          </p:txBody>
        </p:sp>
      </p:grpSp>
      <p:sp>
        <p:nvSpPr>
          <p:cNvPr id="202" name="Connector 196"/>
          <p:cNvSpPr/>
          <p:nvPr/>
        </p:nvSpPr>
        <p:spPr>
          <a:xfrm flipV="1">
            <a:off x="3497179" y="3993746"/>
            <a:ext cx="2316573" cy="2166423"/>
          </a:xfrm>
          <a:prstGeom prst="line">
            <a:avLst/>
          </a:prstGeom>
          <a:ln w="76200" cap="rnd">
            <a:solidFill>
              <a:schemeClr val="accent5"/>
            </a:solidFill>
            <a:miter lim="400000"/>
            <a:head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3" name="Connector 197"/>
          <p:cNvSpPr/>
          <p:nvPr/>
        </p:nvSpPr>
        <p:spPr>
          <a:xfrm>
            <a:off x="6801852" y="3993747"/>
            <a:ext cx="2358191" cy="2166421"/>
          </a:xfrm>
          <a:prstGeom prst="line">
            <a:avLst/>
          </a:prstGeom>
          <a:ln w="76200" cap="rnd">
            <a:solidFill>
              <a:schemeClr val="accent2"/>
            </a:solidFill>
            <a:miter lim="400000"/>
            <a:headEnd type="triangle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04" name="圖片 197" descr="圖片 1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490" y="6876915"/>
            <a:ext cx="1505818" cy="352235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hape 190"/>
          <p:cNvSpPr txBox="1"/>
          <p:nvPr/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8000"/>
            </a:lvl1pPr>
          </a:lstStyle>
          <a:p>
            <a:r>
              <a:t>Git Workflow (2/2)</a:t>
            </a:r>
          </a:p>
        </p:txBody>
      </p:sp>
      <p:sp>
        <p:nvSpPr>
          <p:cNvPr id="206" name="文字方塊 13"/>
          <p:cNvSpPr txBox="1"/>
          <p:nvPr/>
        </p:nvSpPr>
        <p:spPr>
          <a:xfrm>
            <a:off x="3365215" y="4577014"/>
            <a:ext cx="87712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add</a:t>
            </a:r>
          </a:p>
        </p:txBody>
      </p:sp>
      <p:sp>
        <p:nvSpPr>
          <p:cNvPr id="207" name="文字方塊 14"/>
          <p:cNvSpPr txBox="1"/>
          <p:nvPr/>
        </p:nvSpPr>
        <p:spPr>
          <a:xfrm>
            <a:off x="5653656" y="7293750"/>
            <a:ext cx="15874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t>commit</a:t>
            </a:r>
          </a:p>
        </p:txBody>
      </p:sp>
      <p:sp>
        <p:nvSpPr>
          <p:cNvPr id="208" name="文字方塊 15"/>
          <p:cNvSpPr txBox="1"/>
          <p:nvPr/>
        </p:nvSpPr>
        <p:spPr>
          <a:xfrm>
            <a:off x="8250321" y="4481329"/>
            <a:ext cx="217237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t>modify file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1" animBg="1" advAuto="0"/>
      <p:bldP spid="198" grpId="4" animBg="1" advAuto="0"/>
      <p:bldP spid="201" grpId="7" animBg="1" advAuto="0"/>
      <p:bldP spid="202" grpId="2" animBg="1" advAuto="0"/>
      <p:bldP spid="203" grpId="8" animBg="1" advAuto="0"/>
      <p:bldP spid="204" grpId="5" animBg="1" advAuto="0"/>
      <p:bldP spid="206" grpId="3" animBg="1" advAuto="0"/>
      <p:bldP spid="207" grpId="6" animBg="1" advAuto="0"/>
      <p:bldP spid="208" grpId="9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60"/>
          <p:cNvSpPr/>
          <p:nvPr/>
        </p:nvSpPr>
        <p:spPr>
          <a:xfrm>
            <a:off x="4761167" y="4632502"/>
            <a:ext cx="6402551" cy="1"/>
          </a:xfrm>
          <a:prstGeom prst="line">
            <a:avLst/>
          </a:prstGeom>
          <a:ln w="63500">
            <a:solidFill>
              <a:schemeClr val="accent5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1" name="Shape 261"/>
          <p:cNvSpPr/>
          <p:nvPr/>
        </p:nvSpPr>
        <p:spPr>
          <a:xfrm flipV="1">
            <a:off x="10384708" y="4917047"/>
            <a:ext cx="970225" cy="1333402"/>
          </a:xfrm>
          <a:prstGeom prst="line">
            <a:avLst/>
          </a:prstGeom>
          <a:ln w="63500">
            <a:solidFill>
              <a:schemeClr val="accent5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2" name="Shape 262"/>
          <p:cNvSpPr/>
          <p:nvPr/>
        </p:nvSpPr>
        <p:spPr>
          <a:xfrm>
            <a:off x="7528828" y="6386029"/>
            <a:ext cx="2435612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215" name="Shape 264"/>
          <p:cNvGrpSpPr/>
          <p:nvPr/>
        </p:nvGrpSpPr>
        <p:grpSpPr>
          <a:xfrm>
            <a:off x="1150076" y="6078066"/>
            <a:ext cx="2431953" cy="663528"/>
            <a:chOff x="0" y="0"/>
            <a:chExt cx="2431951" cy="663526"/>
          </a:xfrm>
        </p:grpSpPr>
        <p:sp>
          <p:nvSpPr>
            <p:cNvPr id="213" name="圓角矩形"/>
            <p:cNvSpPr/>
            <p:nvPr/>
          </p:nvSpPr>
          <p:spPr>
            <a:xfrm>
              <a:off x="0" y="0"/>
              <a:ext cx="2431952" cy="663527"/>
            </a:xfrm>
            <a:prstGeom prst="roundRect">
              <a:avLst>
                <a:gd name="adj" fmla="val 28710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14" name="Develop"/>
            <p:cNvSpPr txBox="1"/>
            <p:nvPr/>
          </p:nvSpPr>
          <p:spPr>
            <a:xfrm>
              <a:off x="55794" y="96813"/>
              <a:ext cx="2320364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Develop</a:t>
              </a:r>
            </a:p>
          </p:txBody>
        </p:sp>
      </p:grpSp>
      <p:grpSp>
        <p:nvGrpSpPr>
          <p:cNvPr id="218" name="Shape 265"/>
          <p:cNvGrpSpPr/>
          <p:nvPr/>
        </p:nvGrpSpPr>
        <p:grpSpPr>
          <a:xfrm>
            <a:off x="1150076" y="4279157"/>
            <a:ext cx="2431953" cy="663527"/>
            <a:chOff x="0" y="0"/>
            <a:chExt cx="2431951" cy="663526"/>
          </a:xfrm>
        </p:grpSpPr>
        <p:sp>
          <p:nvSpPr>
            <p:cNvPr id="216" name="圓角矩形"/>
            <p:cNvSpPr/>
            <p:nvPr/>
          </p:nvSpPr>
          <p:spPr>
            <a:xfrm>
              <a:off x="0" y="0"/>
              <a:ext cx="2431952" cy="663527"/>
            </a:xfrm>
            <a:prstGeom prst="roundRect">
              <a:avLst>
                <a:gd name="adj" fmla="val 2871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17" name="Master"/>
            <p:cNvSpPr txBox="1"/>
            <p:nvPr/>
          </p:nvSpPr>
          <p:spPr>
            <a:xfrm>
              <a:off x="55794" y="96813"/>
              <a:ext cx="2320364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Master</a:t>
              </a:r>
            </a:p>
          </p:txBody>
        </p:sp>
      </p:grpSp>
      <p:sp>
        <p:nvSpPr>
          <p:cNvPr id="219" name="Shape 266"/>
          <p:cNvSpPr/>
          <p:nvPr/>
        </p:nvSpPr>
        <p:spPr>
          <a:xfrm>
            <a:off x="6639699" y="4821405"/>
            <a:ext cx="468861" cy="1418979"/>
          </a:xfrm>
          <a:prstGeom prst="line">
            <a:avLst/>
          </a:prstGeom>
          <a:ln w="63500">
            <a:solidFill>
              <a:schemeClr val="accent2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0" name="Shape 269"/>
          <p:cNvSpPr/>
          <p:nvPr/>
        </p:nvSpPr>
        <p:spPr>
          <a:xfrm>
            <a:off x="4390190" y="4364621"/>
            <a:ext cx="535501" cy="49259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1" name="Shape 270"/>
          <p:cNvSpPr/>
          <p:nvPr/>
        </p:nvSpPr>
        <p:spPr>
          <a:xfrm>
            <a:off x="6993328" y="6096108"/>
            <a:ext cx="535501" cy="492599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2" name="Shape 276"/>
          <p:cNvSpPr/>
          <p:nvPr/>
        </p:nvSpPr>
        <p:spPr>
          <a:xfrm>
            <a:off x="9964439" y="6163531"/>
            <a:ext cx="535501" cy="492599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3" name="Shape 277"/>
          <p:cNvSpPr/>
          <p:nvPr/>
        </p:nvSpPr>
        <p:spPr>
          <a:xfrm>
            <a:off x="11171990" y="4386203"/>
            <a:ext cx="535501" cy="49259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4" name="Shape 278"/>
          <p:cNvSpPr txBox="1"/>
          <p:nvPr/>
        </p:nvSpPr>
        <p:spPr>
          <a:xfrm>
            <a:off x="4872087" y="5229229"/>
            <a:ext cx="199827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>
                <a:solidFill>
                  <a:schemeClr val="accent2"/>
                </a:solidFill>
              </a:defRPr>
            </a:lvl1pPr>
          </a:lstStyle>
          <a:p>
            <a:r>
              <a:t>Branching</a:t>
            </a:r>
          </a:p>
        </p:txBody>
      </p:sp>
      <p:sp>
        <p:nvSpPr>
          <p:cNvPr id="225" name="Shape 279"/>
          <p:cNvSpPr txBox="1"/>
          <p:nvPr/>
        </p:nvSpPr>
        <p:spPr>
          <a:xfrm>
            <a:off x="9297447" y="5209302"/>
            <a:ext cx="159588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>
                <a:solidFill>
                  <a:schemeClr val="accent5"/>
                </a:solidFill>
              </a:defRPr>
            </a:lvl1pPr>
          </a:lstStyle>
          <a:p>
            <a:r>
              <a:t>Merging</a:t>
            </a:r>
          </a:p>
        </p:txBody>
      </p:sp>
      <p:sp>
        <p:nvSpPr>
          <p:cNvPr id="226" name="Shape 277"/>
          <p:cNvSpPr txBox="1"/>
          <p:nvPr/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473201">
              <a:defRPr sz="6400"/>
            </a:lvl1pPr>
          </a:lstStyle>
          <a:p>
            <a:r>
              <a:t>Git Branch</a:t>
            </a:r>
          </a:p>
        </p:txBody>
      </p:sp>
      <p:sp>
        <p:nvSpPr>
          <p:cNvPr id="227" name="Shape 269"/>
          <p:cNvSpPr/>
          <p:nvPr/>
        </p:nvSpPr>
        <p:spPr>
          <a:xfrm>
            <a:off x="6262477" y="4386202"/>
            <a:ext cx="535501" cy="49259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6" animBg="1" advAuto="0"/>
      <p:bldP spid="211" grpId="7" animBg="1" advAuto="0"/>
      <p:bldP spid="212" grpId="4" animBg="1" advAuto="0"/>
      <p:bldP spid="215" grpId="1" animBg="1" advAuto="0"/>
      <p:bldP spid="219" grpId="2" animBg="1" advAuto="0"/>
      <p:bldP spid="221" grpId="3" animBg="1" advAuto="0"/>
      <p:bldP spid="222" grpId="5" animBg="1" advAuto="0"/>
      <p:bldP spid="223" grpId="8" animBg="1" advAuto="0"/>
      <p:bldP spid="224" grpId="9" animBg="1" advAuto="0"/>
      <p:bldP spid="225" grpId="10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230" name="Shape 1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Tools &amp; References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IT-HACK.png" descr="GIT-HAC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172" y="3412492"/>
            <a:ext cx="4660456" cy="4681216"/>
          </a:xfrm>
          <a:prstGeom prst="rect">
            <a:avLst/>
          </a:prstGeom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</p:pic>
      <p:sp>
        <p:nvSpPr>
          <p:cNvPr id="234" name="Shape 295"/>
          <p:cNvSpPr txBox="1"/>
          <p:nvPr/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8000"/>
            </a:lvl1pPr>
          </a:lstStyle>
          <a:p>
            <a:r>
              <a:t>Be Professional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9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7200"/>
            </a:pPr>
            <a:r>
              <a:rPr dirty="0"/>
              <a:t>Basic </a:t>
            </a:r>
            <a:r>
              <a:rPr dirty="0" err="1"/>
              <a:t>Git</a:t>
            </a:r>
            <a:r>
              <a:rPr dirty="0"/>
              <a:t> Commands</a:t>
            </a:r>
          </a:p>
        </p:txBody>
      </p:sp>
      <p:sp>
        <p:nvSpPr>
          <p:cNvPr id="237" name="Shape 30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2259" indent="-302259" defTabSz="397256">
              <a:spcBef>
                <a:spcPts val="2800"/>
              </a:spcBef>
              <a:defRPr sz="2400" b="1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git init</a:t>
            </a:r>
          </a:p>
          <a:p>
            <a:pPr marL="906780" lvl="2" indent="-302259" defTabSz="397256">
              <a:spcBef>
                <a:spcPts val="2800"/>
              </a:spcBef>
              <a:defRPr sz="2400"/>
            </a:pPr>
            <a:r>
              <a:t>Initialize a repository at current directory.</a:t>
            </a:r>
          </a:p>
          <a:p>
            <a:pPr marL="302259" indent="-302259" defTabSz="397256">
              <a:spcBef>
                <a:spcPts val="2800"/>
              </a:spcBef>
              <a:defRPr sz="2400" b="1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git add [file_name]</a:t>
            </a:r>
          </a:p>
          <a:p>
            <a:pPr marL="906780" lvl="2" indent="-302259" defTabSz="397256">
              <a:spcBef>
                <a:spcPts val="2800"/>
              </a:spcBef>
              <a:defRPr sz="2400"/>
            </a:pPr>
            <a:r>
              <a:t>Add files to git repository and let git track them.</a:t>
            </a:r>
          </a:p>
          <a:p>
            <a:pPr marL="302259" indent="-302259" defTabSz="397256">
              <a:spcBef>
                <a:spcPts val="2800"/>
              </a:spcBef>
              <a:defRPr sz="2400" b="1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git commit -m "commit messages"</a:t>
            </a:r>
          </a:p>
          <a:p>
            <a:pPr marL="906780" lvl="2" indent="-302259" defTabSz="397256">
              <a:spcBef>
                <a:spcPts val="2800"/>
              </a:spcBef>
              <a:defRPr sz="2400"/>
            </a:pPr>
            <a:r>
              <a:t>Save the changes to the git repository and create snapshots of the files.</a:t>
            </a:r>
          </a:p>
          <a:p>
            <a:pPr marL="302259" indent="-302259" defTabSz="397256">
              <a:spcBef>
                <a:spcPts val="2800"/>
              </a:spcBef>
              <a:defRPr sz="2400" b="1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git checkout [version]</a:t>
            </a:r>
          </a:p>
          <a:p>
            <a:pPr marL="906780" lvl="2" indent="-302259" defTabSz="397256">
              <a:spcBef>
                <a:spcPts val="2800"/>
              </a:spcBef>
              <a:defRPr sz="2400"/>
            </a:pPr>
            <a:r>
              <a:t>Go to a specific version.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roup 308"/>
          <p:cNvGrpSpPr/>
          <p:nvPr/>
        </p:nvGrpSpPr>
        <p:grpSpPr>
          <a:xfrm>
            <a:off x="1143000" y="1762520"/>
            <a:ext cx="10718800" cy="6228561"/>
            <a:chOff x="0" y="0"/>
            <a:chExt cx="10718800" cy="6228559"/>
          </a:xfrm>
        </p:grpSpPr>
        <p:sp>
          <p:nvSpPr>
            <p:cNvPr id="239" name="Shape 303"/>
            <p:cNvSpPr/>
            <p:nvPr/>
          </p:nvSpPr>
          <p:spPr>
            <a:xfrm>
              <a:off x="88899" y="2113111"/>
              <a:ext cx="1663652" cy="391569"/>
            </a:xfrm>
            <a:prstGeom prst="rect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pic>
          <p:nvPicPr>
            <p:cNvPr id="240" name="pasted-image.png" descr="pasted-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99256"/>
              <a:ext cx="10718800" cy="5829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43" name="Shape 305"/>
            <p:cNvGrpSpPr/>
            <p:nvPr/>
          </p:nvGrpSpPr>
          <p:grpSpPr>
            <a:xfrm>
              <a:off x="177774" y="1841500"/>
              <a:ext cx="4666062" cy="1016001"/>
              <a:chOff x="0" y="0"/>
              <a:chExt cx="4666060" cy="1016000"/>
            </a:xfrm>
          </p:grpSpPr>
          <p:sp>
            <p:nvSpPr>
              <p:cNvPr id="241" name="形狀"/>
              <p:cNvSpPr/>
              <p:nvPr/>
            </p:nvSpPr>
            <p:spPr>
              <a:xfrm>
                <a:off x="-1" y="-1"/>
                <a:ext cx="4666062" cy="1016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03" y="0"/>
                    </a:moveTo>
                    <a:lnTo>
                      <a:pt x="2539" y="3240"/>
                    </a:lnTo>
                    <a:lnTo>
                      <a:pt x="294" y="3240"/>
                    </a:lnTo>
                    <a:cubicBezTo>
                      <a:pt x="132" y="3240"/>
                      <a:pt x="0" y="3844"/>
                      <a:pt x="0" y="4590"/>
                    </a:cubicBezTo>
                    <a:lnTo>
                      <a:pt x="0" y="20250"/>
                    </a:lnTo>
                    <a:cubicBezTo>
                      <a:pt x="0" y="20996"/>
                      <a:pt x="132" y="21600"/>
                      <a:pt x="294" y="21600"/>
                    </a:cubicBezTo>
                    <a:lnTo>
                      <a:pt x="21306" y="21600"/>
                    </a:lnTo>
                    <a:cubicBezTo>
                      <a:pt x="21468" y="21600"/>
                      <a:pt x="21600" y="20996"/>
                      <a:pt x="21600" y="20250"/>
                    </a:cubicBezTo>
                    <a:lnTo>
                      <a:pt x="21600" y="4590"/>
                    </a:lnTo>
                    <a:cubicBezTo>
                      <a:pt x="21600" y="3844"/>
                      <a:pt x="21468" y="3240"/>
                      <a:pt x="21306" y="3240"/>
                    </a:cubicBezTo>
                    <a:lnTo>
                      <a:pt x="3268" y="3240"/>
                    </a:lnTo>
                    <a:lnTo>
                      <a:pt x="290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242" name="1. Find current directory"/>
              <p:cNvSpPr txBox="1"/>
              <p:nvPr/>
            </p:nvSpPr>
            <p:spPr>
              <a:xfrm>
                <a:off x="-1" y="190500"/>
                <a:ext cx="4666062" cy="635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1. Find current directory</a:t>
                </a:r>
              </a:p>
            </p:txBody>
          </p:sp>
        </p:grpSp>
        <p:grpSp>
          <p:nvGrpSpPr>
            <p:cNvPr id="246" name="Shape 306"/>
            <p:cNvGrpSpPr/>
            <p:nvPr/>
          </p:nvGrpSpPr>
          <p:grpSpPr>
            <a:xfrm>
              <a:off x="3225774" y="-1"/>
              <a:ext cx="4666062" cy="1056881"/>
              <a:chOff x="0" y="0"/>
              <a:chExt cx="4666060" cy="1056879"/>
            </a:xfrm>
          </p:grpSpPr>
          <p:sp>
            <p:nvSpPr>
              <p:cNvPr id="244" name="形狀"/>
              <p:cNvSpPr/>
              <p:nvPr/>
            </p:nvSpPr>
            <p:spPr>
              <a:xfrm>
                <a:off x="-1" y="-1"/>
                <a:ext cx="4666062" cy="10568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4" y="0"/>
                    </a:moveTo>
                    <a:cubicBezTo>
                      <a:pt x="132" y="0"/>
                      <a:pt x="0" y="581"/>
                      <a:pt x="0" y="1298"/>
                    </a:cubicBezTo>
                    <a:lnTo>
                      <a:pt x="0" y="16352"/>
                    </a:lnTo>
                    <a:cubicBezTo>
                      <a:pt x="0" y="17069"/>
                      <a:pt x="132" y="17650"/>
                      <a:pt x="294" y="17650"/>
                    </a:cubicBezTo>
                    <a:lnTo>
                      <a:pt x="7586" y="17650"/>
                    </a:lnTo>
                    <a:lnTo>
                      <a:pt x="7950" y="21600"/>
                    </a:lnTo>
                    <a:lnTo>
                      <a:pt x="8313" y="17650"/>
                    </a:lnTo>
                    <a:lnTo>
                      <a:pt x="21306" y="17650"/>
                    </a:lnTo>
                    <a:cubicBezTo>
                      <a:pt x="21468" y="17650"/>
                      <a:pt x="21600" y="17069"/>
                      <a:pt x="21600" y="16352"/>
                    </a:cubicBezTo>
                    <a:lnTo>
                      <a:pt x="21600" y="1298"/>
                    </a:lnTo>
                    <a:cubicBezTo>
                      <a:pt x="21600" y="581"/>
                      <a:pt x="21468" y="0"/>
                      <a:pt x="21306" y="0"/>
                    </a:cubicBezTo>
                    <a:lnTo>
                      <a:pt x="294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245" name="2. Go to that directory"/>
              <p:cNvSpPr txBox="1"/>
              <p:nvPr/>
            </p:nvSpPr>
            <p:spPr>
              <a:xfrm>
                <a:off x="-1" y="210939"/>
                <a:ext cx="4666062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2. Go to that directory</a:t>
                </a:r>
              </a:p>
            </p:txBody>
          </p:sp>
        </p:grpSp>
        <p:sp>
          <p:nvSpPr>
            <p:cNvPr id="247" name="Shape 307"/>
            <p:cNvSpPr/>
            <p:nvPr/>
          </p:nvSpPr>
          <p:spPr>
            <a:xfrm>
              <a:off x="98771" y="1498004"/>
              <a:ext cx="1669308" cy="282776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322"/>
          <p:cNvGrpSpPr/>
          <p:nvPr/>
        </p:nvGrpSpPr>
        <p:grpSpPr>
          <a:xfrm>
            <a:off x="-2647950" y="492124"/>
            <a:ext cx="15120941" cy="8769351"/>
            <a:chOff x="0" y="0"/>
            <a:chExt cx="15120939" cy="8769350"/>
          </a:xfrm>
        </p:grpSpPr>
        <p:grpSp>
          <p:nvGrpSpPr>
            <p:cNvPr id="254" name="Group 313"/>
            <p:cNvGrpSpPr/>
            <p:nvPr/>
          </p:nvGrpSpPr>
          <p:grpSpPr>
            <a:xfrm>
              <a:off x="0" y="1314450"/>
              <a:ext cx="9036821" cy="5613400"/>
              <a:chOff x="0" y="0"/>
              <a:chExt cx="9036820" cy="5613400"/>
            </a:xfrm>
          </p:grpSpPr>
          <p:pic>
            <p:nvPicPr>
              <p:cNvPr id="250" name="pasted-image.png" descr="pasted-image.pn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8267701" cy="56134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253" name="Shape 312"/>
              <p:cNvGrpSpPr/>
              <p:nvPr/>
            </p:nvGrpSpPr>
            <p:grpSpPr>
              <a:xfrm>
                <a:off x="4794225" y="1193800"/>
                <a:ext cx="4242596" cy="1066405"/>
                <a:chOff x="0" y="0"/>
                <a:chExt cx="4242594" cy="1066403"/>
              </a:xfrm>
            </p:grpSpPr>
            <p:sp>
              <p:nvSpPr>
                <p:cNvPr id="251" name="形狀"/>
                <p:cNvSpPr/>
                <p:nvPr/>
              </p:nvSpPr>
              <p:spPr>
                <a:xfrm>
                  <a:off x="-1" y="0"/>
                  <a:ext cx="4242596" cy="106640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323" y="0"/>
                      </a:moveTo>
                      <a:cubicBezTo>
                        <a:pt x="145" y="0"/>
                        <a:pt x="0" y="576"/>
                        <a:pt x="0" y="1286"/>
                      </a:cubicBezTo>
                      <a:lnTo>
                        <a:pt x="0" y="16206"/>
                      </a:lnTo>
                      <a:cubicBezTo>
                        <a:pt x="0" y="16916"/>
                        <a:pt x="145" y="17492"/>
                        <a:pt x="323" y="17492"/>
                      </a:cubicBezTo>
                      <a:lnTo>
                        <a:pt x="14039" y="17492"/>
                      </a:lnTo>
                      <a:lnTo>
                        <a:pt x="14437" y="21600"/>
                      </a:lnTo>
                      <a:lnTo>
                        <a:pt x="14837" y="17492"/>
                      </a:lnTo>
                      <a:lnTo>
                        <a:pt x="21277" y="17492"/>
                      </a:lnTo>
                      <a:cubicBezTo>
                        <a:pt x="21455" y="17492"/>
                        <a:pt x="21600" y="16916"/>
                        <a:pt x="21600" y="16206"/>
                      </a:cubicBezTo>
                      <a:lnTo>
                        <a:pt x="21600" y="1286"/>
                      </a:lnTo>
                      <a:cubicBezTo>
                        <a:pt x="21600" y="576"/>
                        <a:pt x="21455" y="0"/>
                        <a:pt x="21277" y="0"/>
                      </a:cubicBezTo>
                      <a:lnTo>
                        <a:pt x="32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1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pPr>
                  <a:endParaRPr/>
                </a:p>
              </p:txBody>
            </p:sp>
            <p:sp>
              <p:nvSpPr>
                <p:cNvPr id="252" name="3. Add a new folder"/>
                <p:cNvSpPr txBox="1"/>
                <p:nvPr/>
              </p:nvSpPr>
              <p:spPr>
                <a:xfrm>
                  <a:off x="-1" y="215701"/>
                  <a:ext cx="4242596" cy="635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31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lvl1pPr>
                </a:lstStyle>
                <a:p>
                  <a:r>
                    <a:t>3. Add a new folder</a:t>
                  </a:r>
                </a:p>
              </p:txBody>
            </p:sp>
          </p:grpSp>
        </p:grpSp>
        <p:grpSp>
          <p:nvGrpSpPr>
            <p:cNvPr id="268" name="Group 321"/>
            <p:cNvGrpSpPr/>
            <p:nvPr/>
          </p:nvGrpSpPr>
          <p:grpSpPr>
            <a:xfrm>
              <a:off x="9226153" y="-1"/>
              <a:ext cx="5894788" cy="8769351"/>
              <a:chOff x="0" y="0"/>
              <a:chExt cx="5894787" cy="8769350"/>
            </a:xfrm>
          </p:grpSpPr>
          <p:grpSp>
            <p:nvGrpSpPr>
              <p:cNvPr id="262" name="Group 317"/>
              <p:cNvGrpSpPr/>
              <p:nvPr/>
            </p:nvGrpSpPr>
            <p:grpSpPr>
              <a:xfrm>
                <a:off x="714337" y="-1"/>
                <a:ext cx="4693422" cy="4330701"/>
                <a:chOff x="0" y="0"/>
                <a:chExt cx="4693421" cy="4330700"/>
              </a:xfrm>
            </p:grpSpPr>
            <p:pic>
              <p:nvPicPr>
                <p:cNvPr id="255" name="pasted-image.png" descr="pasted-image.png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647700"/>
                  <a:ext cx="4533903" cy="36830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grpSp>
              <p:nvGrpSpPr>
                <p:cNvPr id="258" name="Shape 315"/>
                <p:cNvGrpSpPr/>
                <p:nvPr/>
              </p:nvGrpSpPr>
              <p:grpSpPr>
                <a:xfrm>
                  <a:off x="450825" y="3273425"/>
                  <a:ext cx="4242597" cy="1019176"/>
                  <a:chOff x="0" y="0"/>
                  <a:chExt cx="4242596" cy="1019175"/>
                </a:xfrm>
              </p:grpSpPr>
              <p:sp>
                <p:nvSpPr>
                  <p:cNvPr id="256" name="形狀"/>
                  <p:cNvSpPr/>
                  <p:nvPr/>
                </p:nvSpPr>
                <p:spPr>
                  <a:xfrm>
                    <a:off x="0" y="0"/>
                    <a:ext cx="4242597" cy="101917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2877" y="0"/>
                        </a:moveTo>
                        <a:lnTo>
                          <a:pt x="12479" y="3297"/>
                        </a:lnTo>
                        <a:lnTo>
                          <a:pt x="323" y="3297"/>
                        </a:lnTo>
                        <a:cubicBezTo>
                          <a:pt x="145" y="3297"/>
                          <a:pt x="0" y="3900"/>
                          <a:pt x="0" y="4643"/>
                        </a:cubicBezTo>
                        <a:lnTo>
                          <a:pt x="0" y="20254"/>
                        </a:lnTo>
                        <a:cubicBezTo>
                          <a:pt x="0" y="20997"/>
                          <a:pt x="145" y="21600"/>
                          <a:pt x="323" y="21600"/>
                        </a:cubicBezTo>
                        <a:lnTo>
                          <a:pt x="21277" y="21600"/>
                        </a:lnTo>
                        <a:cubicBezTo>
                          <a:pt x="21455" y="21600"/>
                          <a:pt x="21600" y="20997"/>
                          <a:pt x="21600" y="20254"/>
                        </a:cubicBezTo>
                        <a:lnTo>
                          <a:pt x="21600" y="4643"/>
                        </a:lnTo>
                        <a:cubicBezTo>
                          <a:pt x="21600" y="3900"/>
                          <a:pt x="21455" y="3297"/>
                          <a:pt x="21277" y="3297"/>
                        </a:cubicBezTo>
                        <a:lnTo>
                          <a:pt x="13275" y="3297"/>
                        </a:lnTo>
                        <a:lnTo>
                          <a:pt x="12877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31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Avenir Next"/>
                        <a:ea typeface="Avenir Next"/>
                        <a:cs typeface="Avenir Next"/>
                        <a:sym typeface="Avenir Next"/>
                      </a:defRPr>
                    </a:pPr>
                    <a:endParaRPr/>
                  </a:p>
                </p:txBody>
              </p:sp>
              <p:sp>
                <p:nvSpPr>
                  <p:cNvPr id="257" name="5. Create a new file"/>
                  <p:cNvSpPr txBox="1"/>
                  <p:nvPr/>
                </p:nvSpPr>
                <p:spPr>
                  <a:xfrm>
                    <a:off x="-1" y="192087"/>
                    <a:ext cx="4242598" cy="635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50800" tIns="50800" rIns="50800" bIns="50800" numCol="1" anchor="ctr">
                    <a:spAutoFit/>
                  </a:bodyPr>
                  <a:lstStyle>
                    <a:lvl1pPr>
                      <a:defRPr sz="31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Avenir Next"/>
                        <a:ea typeface="Avenir Next"/>
                        <a:cs typeface="Avenir Next"/>
                        <a:sym typeface="Avenir Next"/>
                      </a:defRPr>
                    </a:lvl1pPr>
                  </a:lstStyle>
                  <a:p>
                    <a:r>
                      <a:t>5. Create a new file</a:t>
                    </a:r>
                  </a:p>
                </p:txBody>
              </p:sp>
            </p:grpSp>
            <p:grpSp>
              <p:nvGrpSpPr>
                <p:cNvPr id="261" name="Shape 316"/>
                <p:cNvGrpSpPr/>
                <p:nvPr/>
              </p:nvGrpSpPr>
              <p:grpSpPr>
                <a:xfrm>
                  <a:off x="450825" y="-1"/>
                  <a:ext cx="4242597" cy="1007271"/>
                  <a:chOff x="0" y="0"/>
                  <a:chExt cx="4242596" cy="1007269"/>
                </a:xfrm>
              </p:grpSpPr>
              <p:sp>
                <p:nvSpPr>
                  <p:cNvPr id="259" name="形狀"/>
                  <p:cNvSpPr/>
                  <p:nvPr/>
                </p:nvSpPr>
                <p:spPr>
                  <a:xfrm>
                    <a:off x="0" y="0"/>
                    <a:ext cx="4242597" cy="100727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23" y="0"/>
                        </a:moveTo>
                        <a:cubicBezTo>
                          <a:pt x="145" y="0"/>
                          <a:pt x="0" y="610"/>
                          <a:pt x="0" y="1362"/>
                        </a:cubicBezTo>
                        <a:lnTo>
                          <a:pt x="0" y="17157"/>
                        </a:lnTo>
                        <a:cubicBezTo>
                          <a:pt x="0" y="17909"/>
                          <a:pt x="145" y="18519"/>
                          <a:pt x="323" y="18519"/>
                        </a:cubicBezTo>
                        <a:lnTo>
                          <a:pt x="10602" y="18519"/>
                        </a:lnTo>
                        <a:lnTo>
                          <a:pt x="11002" y="21600"/>
                        </a:lnTo>
                        <a:lnTo>
                          <a:pt x="11402" y="18519"/>
                        </a:lnTo>
                        <a:lnTo>
                          <a:pt x="21277" y="18519"/>
                        </a:lnTo>
                        <a:cubicBezTo>
                          <a:pt x="21455" y="18519"/>
                          <a:pt x="21600" y="17909"/>
                          <a:pt x="21600" y="17157"/>
                        </a:cubicBezTo>
                        <a:lnTo>
                          <a:pt x="21600" y="1362"/>
                        </a:lnTo>
                        <a:cubicBezTo>
                          <a:pt x="21600" y="610"/>
                          <a:pt x="21455" y="0"/>
                          <a:pt x="21277" y="0"/>
                        </a:cubicBezTo>
                        <a:lnTo>
                          <a:pt x="32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31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Avenir Next"/>
                        <a:ea typeface="Avenir Next"/>
                        <a:cs typeface="Avenir Next"/>
                        <a:sym typeface="Avenir Next"/>
                      </a:defRPr>
                    </a:pPr>
                    <a:endParaRPr/>
                  </a:p>
                </p:txBody>
              </p:sp>
              <p:sp>
                <p:nvSpPr>
                  <p:cNvPr id="260" name="4. Go to that folder"/>
                  <p:cNvSpPr txBox="1"/>
                  <p:nvPr/>
                </p:nvSpPr>
                <p:spPr>
                  <a:xfrm>
                    <a:off x="-1" y="186134"/>
                    <a:ext cx="4242598" cy="635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50800" tIns="50800" rIns="50800" bIns="50800" numCol="1" anchor="ctr">
                    <a:spAutoFit/>
                  </a:bodyPr>
                  <a:lstStyle>
                    <a:lvl1pPr>
                      <a:defRPr sz="31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Avenir Next"/>
                        <a:ea typeface="Avenir Next"/>
                        <a:cs typeface="Avenir Next"/>
                        <a:sym typeface="Avenir Next"/>
                      </a:defRPr>
                    </a:lvl1pPr>
                  </a:lstStyle>
                  <a:p>
                    <a:r>
                      <a:t>4. Go to that folder</a:t>
                    </a:r>
                  </a:p>
                </p:txBody>
              </p:sp>
            </p:grpSp>
          </p:grpSp>
          <p:grpSp>
            <p:nvGrpSpPr>
              <p:cNvPr id="267" name="Group 320"/>
              <p:cNvGrpSpPr/>
              <p:nvPr/>
            </p:nvGrpSpPr>
            <p:grpSpPr>
              <a:xfrm>
                <a:off x="-1" y="4984750"/>
                <a:ext cx="5894789" cy="3784600"/>
                <a:chOff x="0" y="0"/>
                <a:chExt cx="5894787" cy="3784600"/>
              </a:xfrm>
            </p:grpSpPr>
            <p:pic>
              <p:nvPicPr>
                <p:cNvPr id="263" name="pasted-image.png" descr="pasted-image.png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98946" y="0"/>
                  <a:ext cx="3873503" cy="37846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grpSp>
              <p:nvGrpSpPr>
                <p:cNvPr id="266" name="Shape 319"/>
                <p:cNvGrpSpPr/>
                <p:nvPr/>
              </p:nvGrpSpPr>
              <p:grpSpPr>
                <a:xfrm>
                  <a:off x="0" y="1024730"/>
                  <a:ext cx="5894788" cy="981871"/>
                  <a:chOff x="0" y="0"/>
                  <a:chExt cx="5894787" cy="981869"/>
                </a:xfrm>
              </p:grpSpPr>
              <p:sp>
                <p:nvSpPr>
                  <p:cNvPr id="264" name="形狀"/>
                  <p:cNvSpPr/>
                  <p:nvPr/>
                </p:nvSpPr>
                <p:spPr>
                  <a:xfrm>
                    <a:off x="-1" y="0"/>
                    <a:ext cx="5894788" cy="98187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5654" y="0"/>
                        </a:moveTo>
                        <a:lnTo>
                          <a:pt x="5368" y="2602"/>
                        </a:lnTo>
                        <a:lnTo>
                          <a:pt x="233" y="2602"/>
                        </a:lnTo>
                        <a:cubicBezTo>
                          <a:pt x="104" y="2602"/>
                          <a:pt x="0" y="3227"/>
                          <a:pt x="0" y="3999"/>
                        </a:cubicBezTo>
                        <a:lnTo>
                          <a:pt x="0" y="20203"/>
                        </a:lnTo>
                        <a:cubicBezTo>
                          <a:pt x="0" y="20975"/>
                          <a:pt x="104" y="21600"/>
                          <a:pt x="233" y="21600"/>
                        </a:cubicBezTo>
                        <a:lnTo>
                          <a:pt x="21367" y="21600"/>
                        </a:lnTo>
                        <a:cubicBezTo>
                          <a:pt x="21496" y="21600"/>
                          <a:pt x="21600" y="20975"/>
                          <a:pt x="21600" y="20203"/>
                        </a:cubicBezTo>
                        <a:lnTo>
                          <a:pt x="21600" y="3999"/>
                        </a:lnTo>
                        <a:cubicBezTo>
                          <a:pt x="21600" y="3227"/>
                          <a:pt x="21496" y="2602"/>
                          <a:pt x="21367" y="2602"/>
                        </a:cubicBezTo>
                        <a:lnTo>
                          <a:pt x="5942" y="2602"/>
                        </a:lnTo>
                        <a:lnTo>
                          <a:pt x="5654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31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Avenir Next"/>
                        <a:ea typeface="Avenir Next"/>
                        <a:cs typeface="Avenir Next"/>
                        <a:sym typeface="Avenir Next"/>
                      </a:defRPr>
                    </a:pPr>
                    <a:endParaRPr/>
                  </a:p>
                </p:txBody>
              </p:sp>
              <p:sp>
                <p:nvSpPr>
                  <p:cNvPr id="265" name="6. Put some contents and save"/>
                  <p:cNvSpPr txBox="1"/>
                  <p:nvPr/>
                </p:nvSpPr>
                <p:spPr>
                  <a:xfrm>
                    <a:off x="-1" y="173434"/>
                    <a:ext cx="5894789" cy="635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50800" tIns="50800" rIns="50800" bIns="50800" numCol="1" anchor="ctr">
                    <a:spAutoFit/>
                  </a:bodyPr>
                  <a:lstStyle>
                    <a:lvl1pPr>
                      <a:defRPr sz="31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Avenir Next"/>
                        <a:ea typeface="Avenir Next"/>
                        <a:cs typeface="Avenir Next"/>
                        <a:sym typeface="Avenir Next"/>
                      </a:defRPr>
                    </a:lvl1pPr>
                  </a:lstStyle>
                  <a:p>
                    <a:r>
                      <a:t>6. Put some contents and save</a:t>
                    </a:r>
                  </a:p>
                </p:txBody>
              </p:sp>
            </p:grpSp>
          </p:grpSp>
        </p:grp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126" name="Shape 1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/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Tools &amp; References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Shape 326"/>
          <p:cNvGrpSpPr/>
          <p:nvPr/>
        </p:nvGrpSpPr>
        <p:grpSpPr>
          <a:xfrm>
            <a:off x="1637506" y="7075734"/>
            <a:ext cx="9729789" cy="1577481"/>
            <a:chOff x="0" y="0"/>
            <a:chExt cx="9729788" cy="1577479"/>
          </a:xfrm>
        </p:grpSpPr>
        <p:sp>
          <p:nvSpPr>
            <p:cNvPr id="271" name="圓角矩形"/>
            <p:cNvSpPr/>
            <p:nvPr/>
          </p:nvSpPr>
          <p:spPr>
            <a:xfrm>
              <a:off x="0" y="0"/>
              <a:ext cx="9729789" cy="1577480"/>
            </a:xfrm>
            <a:prstGeom prst="roundRect">
              <a:avLst>
                <a:gd name="adj" fmla="val 5636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</p:txBody>
        </p:sp>
        <p:sp>
          <p:nvSpPr>
            <p:cNvPr id="272" name="$ git config --global user.name &quot;name&quot;…"/>
            <p:cNvSpPr txBox="1"/>
            <p:nvPr/>
          </p:nvSpPr>
          <p:spPr>
            <a:xfrm>
              <a:off x="26039" y="233145"/>
              <a:ext cx="9677710" cy="11111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git config --global user.name "name"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git config --global user.email "email"</a:t>
              </a:r>
            </a:p>
          </p:txBody>
        </p:sp>
      </p:grpSp>
      <p:grpSp>
        <p:nvGrpSpPr>
          <p:cNvPr id="280" name="Group 331"/>
          <p:cNvGrpSpPr/>
          <p:nvPr/>
        </p:nvGrpSpPr>
        <p:grpSpPr>
          <a:xfrm>
            <a:off x="2216150" y="1113084"/>
            <a:ext cx="8572500" cy="5613403"/>
            <a:chOff x="0" y="0"/>
            <a:chExt cx="8572500" cy="5613401"/>
          </a:xfrm>
        </p:grpSpPr>
        <p:pic>
          <p:nvPicPr>
            <p:cNvPr id="274" name="pasted-image.png" descr="pasted-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8572500" cy="56134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77" name="Shape 328"/>
            <p:cNvGrpSpPr/>
            <p:nvPr/>
          </p:nvGrpSpPr>
          <p:grpSpPr>
            <a:xfrm>
              <a:off x="755625" y="1740693"/>
              <a:ext cx="5139930" cy="1002508"/>
              <a:chOff x="0" y="0"/>
              <a:chExt cx="5139928" cy="1002507"/>
            </a:xfrm>
          </p:grpSpPr>
          <p:sp>
            <p:nvSpPr>
              <p:cNvPr id="275" name="形狀"/>
              <p:cNvSpPr/>
              <p:nvPr/>
            </p:nvSpPr>
            <p:spPr>
              <a:xfrm>
                <a:off x="-1" y="0"/>
                <a:ext cx="5139930" cy="10025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346" y="0"/>
                    </a:moveTo>
                    <a:lnTo>
                      <a:pt x="4016" y="2993"/>
                    </a:lnTo>
                    <a:lnTo>
                      <a:pt x="267" y="2993"/>
                    </a:lnTo>
                    <a:cubicBezTo>
                      <a:pt x="119" y="2993"/>
                      <a:pt x="0" y="3605"/>
                      <a:pt x="0" y="4361"/>
                    </a:cubicBezTo>
                    <a:lnTo>
                      <a:pt x="0" y="20232"/>
                    </a:lnTo>
                    <a:cubicBezTo>
                      <a:pt x="0" y="20987"/>
                      <a:pt x="119" y="21600"/>
                      <a:pt x="267" y="21600"/>
                    </a:cubicBezTo>
                    <a:lnTo>
                      <a:pt x="21333" y="21600"/>
                    </a:lnTo>
                    <a:cubicBezTo>
                      <a:pt x="21481" y="21600"/>
                      <a:pt x="21600" y="20987"/>
                      <a:pt x="21600" y="20232"/>
                    </a:cubicBezTo>
                    <a:lnTo>
                      <a:pt x="21600" y="4361"/>
                    </a:lnTo>
                    <a:cubicBezTo>
                      <a:pt x="21600" y="3605"/>
                      <a:pt x="21481" y="2993"/>
                      <a:pt x="21333" y="2993"/>
                    </a:cubicBezTo>
                    <a:lnTo>
                      <a:pt x="4675" y="2993"/>
                    </a:lnTo>
                    <a:lnTo>
                      <a:pt x="4346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276" name="7. Setup user information"/>
              <p:cNvSpPr txBox="1"/>
              <p:nvPr/>
            </p:nvSpPr>
            <p:spPr>
              <a:xfrm>
                <a:off x="0" y="183753"/>
                <a:ext cx="5139929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7. Setup user information</a:t>
                </a:r>
              </a:p>
            </p:txBody>
          </p:sp>
        </p:grpSp>
        <p:sp>
          <p:nvSpPr>
            <p:cNvPr id="278" name="Shape 329"/>
            <p:cNvSpPr/>
            <p:nvPr/>
          </p:nvSpPr>
          <p:spPr>
            <a:xfrm>
              <a:off x="1502121" y="1004441"/>
              <a:ext cx="3947917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79" name="Shape 330"/>
            <p:cNvSpPr/>
            <p:nvPr/>
          </p:nvSpPr>
          <p:spPr>
            <a:xfrm>
              <a:off x="1502121" y="1410841"/>
              <a:ext cx="6179097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281" name="With --global: for all repositories in computer…"/>
          <p:cNvSpPr/>
          <p:nvPr/>
        </p:nvSpPr>
        <p:spPr>
          <a:xfrm>
            <a:off x="4921646" y="5574544"/>
            <a:ext cx="6731398" cy="19355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94" y="0"/>
                </a:moveTo>
                <a:cubicBezTo>
                  <a:pt x="759" y="0"/>
                  <a:pt x="0" y="2638"/>
                  <a:pt x="0" y="5891"/>
                </a:cubicBezTo>
                <a:lnTo>
                  <a:pt x="0" y="11294"/>
                </a:lnTo>
                <a:cubicBezTo>
                  <a:pt x="0" y="14296"/>
                  <a:pt x="649" y="16745"/>
                  <a:pt x="1484" y="17109"/>
                </a:cubicBezTo>
                <a:lnTo>
                  <a:pt x="2267" y="21600"/>
                </a:lnTo>
                <a:lnTo>
                  <a:pt x="3036" y="17184"/>
                </a:lnTo>
                <a:lnTo>
                  <a:pt x="19906" y="17184"/>
                </a:lnTo>
                <a:cubicBezTo>
                  <a:pt x="20841" y="17184"/>
                  <a:pt x="21600" y="14546"/>
                  <a:pt x="21600" y="11294"/>
                </a:cubicBezTo>
                <a:lnTo>
                  <a:pt x="21600" y="5891"/>
                </a:lnTo>
                <a:cubicBezTo>
                  <a:pt x="21600" y="2638"/>
                  <a:pt x="20841" y="0"/>
                  <a:pt x="19906" y="0"/>
                </a:cubicBezTo>
                <a:lnTo>
                  <a:pt x="1694" y="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indent="152400" algn="l">
              <a:defRPr sz="2500">
                <a:solidFill>
                  <a:srgbClr val="FFFFFF"/>
                </a:solidFill>
              </a:defRPr>
            </a:pPr>
            <a:r>
              <a:t>With </a:t>
            </a:r>
            <a:r>
              <a:rPr sz="2100"/>
              <a:t>--</a:t>
            </a:r>
            <a:r>
              <a:t>global: for all repositories in computer</a:t>
            </a:r>
          </a:p>
          <a:p>
            <a:pPr indent="152400" algn="l">
              <a:defRPr sz="2500">
                <a:solidFill>
                  <a:srgbClr val="FFFFFF"/>
                </a:solidFill>
              </a:defRPr>
            </a:pPr>
            <a:r>
              <a:t>Without --global: for current repository 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Shape 334"/>
          <p:cNvGrpSpPr/>
          <p:nvPr/>
        </p:nvGrpSpPr>
        <p:grpSpPr>
          <a:xfrm>
            <a:off x="1637506" y="6618534"/>
            <a:ext cx="9729789" cy="2553645"/>
            <a:chOff x="0" y="0"/>
            <a:chExt cx="9729788" cy="2553643"/>
          </a:xfrm>
        </p:grpSpPr>
        <p:sp>
          <p:nvSpPr>
            <p:cNvPr id="283" name="圓角矩形"/>
            <p:cNvSpPr/>
            <p:nvPr/>
          </p:nvSpPr>
          <p:spPr>
            <a:xfrm>
              <a:off x="0" y="0"/>
              <a:ext cx="9729789" cy="2553644"/>
            </a:xfrm>
            <a:prstGeom prst="roundRect">
              <a:avLst>
                <a:gd name="adj" fmla="val 3481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</p:txBody>
        </p:sp>
        <p:sp>
          <p:nvSpPr>
            <p:cNvPr id="284" name="$ cd git-demo  # go to git-demo directory…"/>
            <p:cNvSpPr txBox="1"/>
            <p:nvPr/>
          </p:nvSpPr>
          <p:spPr>
            <a:xfrm>
              <a:off x="26035" y="460878"/>
              <a:ext cx="9677718" cy="16318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cd git-demo 	</a:t>
              </a:r>
              <a:r>
                <a:rPr>
                  <a:solidFill>
                    <a:srgbClr val="FFFFFF">
                      <a:alpha val="30000"/>
                    </a:srgbClr>
                  </a:solidFill>
                </a:rPr>
                <a:t># go to git-demo directory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dir	         	</a:t>
              </a:r>
              <a:r>
                <a:rPr>
                  <a:solidFill>
                    <a:srgbClr val="FFFFFF">
                      <a:alpha val="30000"/>
                    </a:srgbClr>
                  </a:solidFill>
                </a:rPr>
                <a:t># list the files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git init			</a:t>
              </a:r>
              <a:r>
                <a:rPr>
                  <a:solidFill>
                    <a:srgbClr val="FFFFFF">
                      <a:alpha val="30000"/>
                    </a:srgbClr>
                  </a:solidFill>
                </a:rPr>
                <a:t># initialize a repository</a:t>
              </a:r>
            </a:p>
          </p:txBody>
        </p:sp>
      </p:grpSp>
      <p:grpSp>
        <p:nvGrpSpPr>
          <p:cNvPr id="299" name="Group 342"/>
          <p:cNvGrpSpPr/>
          <p:nvPr/>
        </p:nvGrpSpPr>
        <p:grpSpPr>
          <a:xfrm>
            <a:off x="112488" y="558800"/>
            <a:ext cx="10833934" cy="5638800"/>
            <a:chOff x="0" y="0"/>
            <a:chExt cx="10833933" cy="5638800"/>
          </a:xfrm>
        </p:grpSpPr>
        <p:pic>
          <p:nvPicPr>
            <p:cNvPr id="286" name="pasted-image.png" descr="pasted-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1339" y="0"/>
              <a:ext cx="8585205" cy="5638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89" name="Shape 336"/>
            <p:cNvGrpSpPr/>
            <p:nvPr/>
          </p:nvGrpSpPr>
          <p:grpSpPr>
            <a:xfrm>
              <a:off x="2847615" y="820984"/>
              <a:ext cx="3866755" cy="995762"/>
              <a:chOff x="0" y="0"/>
              <a:chExt cx="3866754" cy="995760"/>
            </a:xfrm>
          </p:grpSpPr>
          <p:sp>
            <p:nvSpPr>
              <p:cNvPr id="287" name="形狀"/>
              <p:cNvSpPr/>
              <p:nvPr/>
            </p:nvSpPr>
            <p:spPr>
              <a:xfrm>
                <a:off x="-1" y="-1"/>
                <a:ext cx="3866756" cy="9957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55" y="0"/>
                    </a:moveTo>
                    <a:cubicBezTo>
                      <a:pt x="159" y="0"/>
                      <a:pt x="0" y="617"/>
                      <a:pt x="0" y="1377"/>
                    </a:cubicBezTo>
                    <a:lnTo>
                      <a:pt x="0" y="17356"/>
                    </a:lnTo>
                    <a:cubicBezTo>
                      <a:pt x="0" y="18116"/>
                      <a:pt x="159" y="18733"/>
                      <a:pt x="355" y="18733"/>
                    </a:cubicBezTo>
                    <a:lnTo>
                      <a:pt x="7043" y="18733"/>
                    </a:lnTo>
                    <a:lnTo>
                      <a:pt x="7482" y="21600"/>
                    </a:lnTo>
                    <a:lnTo>
                      <a:pt x="7921" y="18733"/>
                    </a:lnTo>
                    <a:lnTo>
                      <a:pt x="21245" y="18733"/>
                    </a:lnTo>
                    <a:cubicBezTo>
                      <a:pt x="21441" y="18733"/>
                      <a:pt x="21600" y="18116"/>
                      <a:pt x="21600" y="17356"/>
                    </a:cubicBezTo>
                    <a:lnTo>
                      <a:pt x="21600" y="1377"/>
                    </a:lnTo>
                    <a:cubicBezTo>
                      <a:pt x="21600" y="617"/>
                      <a:pt x="21441" y="0"/>
                      <a:pt x="21245" y="0"/>
                    </a:cubicBezTo>
                    <a:lnTo>
                      <a:pt x="355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288" name="8. Go to “git-demo”"/>
              <p:cNvSpPr txBox="1"/>
              <p:nvPr/>
            </p:nvSpPr>
            <p:spPr>
              <a:xfrm>
                <a:off x="0" y="180379"/>
                <a:ext cx="3866754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8. Go to “git-demo”</a:t>
                </a:r>
              </a:p>
            </p:txBody>
          </p:sp>
        </p:grpSp>
        <p:grpSp>
          <p:nvGrpSpPr>
            <p:cNvPr id="292" name="Shape 337"/>
            <p:cNvGrpSpPr/>
            <p:nvPr/>
          </p:nvGrpSpPr>
          <p:grpSpPr>
            <a:xfrm>
              <a:off x="4954624" y="1925885"/>
              <a:ext cx="5879309" cy="863601"/>
              <a:chOff x="0" y="0"/>
              <a:chExt cx="5879308" cy="863600"/>
            </a:xfrm>
          </p:grpSpPr>
          <p:sp>
            <p:nvSpPr>
              <p:cNvPr id="290" name="形狀"/>
              <p:cNvSpPr/>
              <p:nvPr/>
            </p:nvSpPr>
            <p:spPr>
              <a:xfrm>
                <a:off x="-1" y="0"/>
                <a:ext cx="5879310" cy="863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38" y="0"/>
                    </a:moveTo>
                    <a:cubicBezTo>
                      <a:pt x="809" y="0"/>
                      <a:pt x="704" y="711"/>
                      <a:pt x="704" y="1588"/>
                    </a:cubicBezTo>
                    <a:lnTo>
                      <a:pt x="704" y="9480"/>
                    </a:lnTo>
                    <a:lnTo>
                      <a:pt x="0" y="11445"/>
                    </a:lnTo>
                    <a:lnTo>
                      <a:pt x="704" y="13411"/>
                    </a:lnTo>
                    <a:lnTo>
                      <a:pt x="704" y="20012"/>
                    </a:lnTo>
                    <a:cubicBezTo>
                      <a:pt x="704" y="20889"/>
                      <a:pt x="809" y="21600"/>
                      <a:pt x="938" y="21600"/>
                    </a:cubicBezTo>
                    <a:lnTo>
                      <a:pt x="21367" y="21600"/>
                    </a:lnTo>
                    <a:cubicBezTo>
                      <a:pt x="21496" y="21600"/>
                      <a:pt x="21600" y="20889"/>
                      <a:pt x="21600" y="20012"/>
                    </a:cubicBezTo>
                    <a:lnTo>
                      <a:pt x="21600" y="1588"/>
                    </a:lnTo>
                    <a:cubicBezTo>
                      <a:pt x="21600" y="711"/>
                      <a:pt x="21496" y="0"/>
                      <a:pt x="21367" y="0"/>
                    </a:cubicBezTo>
                    <a:lnTo>
                      <a:pt x="938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291" name="9. Show the files in “git-demo”"/>
              <p:cNvSpPr txBox="1"/>
              <p:nvPr/>
            </p:nvSpPr>
            <p:spPr>
              <a:xfrm>
                <a:off x="-1" y="114300"/>
                <a:ext cx="5879310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9. Show the files in “git-demo”</a:t>
                </a:r>
              </a:p>
            </p:txBody>
          </p:sp>
        </p:grpSp>
        <p:grpSp>
          <p:nvGrpSpPr>
            <p:cNvPr id="295" name="Shape 338"/>
            <p:cNvGrpSpPr/>
            <p:nvPr/>
          </p:nvGrpSpPr>
          <p:grpSpPr>
            <a:xfrm>
              <a:off x="-1" y="3627685"/>
              <a:ext cx="5687618" cy="1006477"/>
              <a:chOff x="0" y="0"/>
              <a:chExt cx="5687617" cy="1006476"/>
            </a:xfrm>
          </p:grpSpPr>
          <p:sp>
            <p:nvSpPr>
              <p:cNvPr id="293" name="形狀"/>
              <p:cNvSpPr/>
              <p:nvPr/>
            </p:nvSpPr>
            <p:spPr>
              <a:xfrm>
                <a:off x="0" y="0"/>
                <a:ext cx="5687618" cy="10064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41" y="0"/>
                    </a:moveTo>
                    <a:cubicBezTo>
                      <a:pt x="108" y="0"/>
                      <a:pt x="0" y="610"/>
                      <a:pt x="0" y="1363"/>
                    </a:cubicBezTo>
                    <a:lnTo>
                      <a:pt x="0" y="17171"/>
                    </a:lnTo>
                    <a:cubicBezTo>
                      <a:pt x="0" y="17924"/>
                      <a:pt x="108" y="18534"/>
                      <a:pt x="241" y="18534"/>
                    </a:cubicBezTo>
                    <a:lnTo>
                      <a:pt x="17787" y="18534"/>
                    </a:lnTo>
                    <a:lnTo>
                      <a:pt x="18085" y="21600"/>
                    </a:lnTo>
                    <a:lnTo>
                      <a:pt x="18384" y="18534"/>
                    </a:lnTo>
                    <a:lnTo>
                      <a:pt x="21359" y="18534"/>
                    </a:lnTo>
                    <a:cubicBezTo>
                      <a:pt x="21492" y="18534"/>
                      <a:pt x="21600" y="17924"/>
                      <a:pt x="21600" y="17171"/>
                    </a:cubicBezTo>
                    <a:lnTo>
                      <a:pt x="21600" y="1363"/>
                    </a:lnTo>
                    <a:cubicBezTo>
                      <a:pt x="21600" y="610"/>
                      <a:pt x="21492" y="0"/>
                      <a:pt x="21359" y="0"/>
                    </a:cubicBez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294" name="10. Initialize a Git repository"/>
              <p:cNvSpPr txBox="1"/>
              <p:nvPr/>
            </p:nvSpPr>
            <p:spPr>
              <a:xfrm>
                <a:off x="-1" y="185737"/>
                <a:ext cx="5687619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10. Initialize a Git repository</a:t>
                </a:r>
              </a:p>
            </p:txBody>
          </p:sp>
        </p:grpSp>
        <p:sp>
          <p:nvSpPr>
            <p:cNvPr id="296" name="Shape 339"/>
            <p:cNvSpPr/>
            <p:nvPr/>
          </p:nvSpPr>
          <p:spPr>
            <a:xfrm>
              <a:off x="4396010" y="4670226"/>
              <a:ext cx="1041452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97" name="Shape 340"/>
            <p:cNvSpPr/>
            <p:nvPr/>
          </p:nvSpPr>
          <p:spPr>
            <a:xfrm>
              <a:off x="4405883" y="2244525"/>
              <a:ext cx="498179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98" name="Shape 341"/>
            <p:cNvSpPr/>
            <p:nvPr/>
          </p:nvSpPr>
          <p:spPr>
            <a:xfrm>
              <a:off x="3491483" y="1849486"/>
              <a:ext cx="1362771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roup 350"/>
          <p:cNvGrpSpPr/>
          <p:nvPr/>
        </p:nvGrpSpPr>
        <p:grpSpPr>
          <a:xfrm>
            <a:off x="2203450" y="171450"/>
            <a:ext cx="9276931" cy="5702300"/>
            <a:chOff x="0" y="0"/>
            <a:chExt cx="9276929" cy="5702300"/>
          </a:xfrm>
        </p:grpSpPr>
        <p:pic>
          <p:nvPicPr>
            <p:cNvPr id="301" name="pasted-image.png" descr="pasted-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8597901" cy="57023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04" name="Shape 346"/>
            <p:cNvGrpSpPr/>
            <p:nvPr/>
          </p:nvGrpSpPr>
          <p:grpSpPr>
            <a:xfrm>
              <a:off x="1047725" y="2859334"/>
              <a:ext cx="6944125" cy="1009256"/>
              <a:chOff x="0" y="0"/>
              <a:chExt cx="6944124" cy="1009254"/>
            </a:xfrm>
          </p:grpSpPr>
          <p:sp>
            <p:nvSpPr>
              <p:cNvPr id="302" name="形狀"/>
              <p:cNvSpPr/>
              <p:nvPr/>
            </p:nvSpPr>
            <p:spPr>
              <a:xfrm>
                <a:off x="-1" y="-1"/>
                <a:ext cx="6944126" cy="10092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8" y="0"/>
                    </a:moveTo>
                    <a:cubicBezTo>
                      <a:pt x="88" y="0"/>
                      <a:pt x="0" y="608"/>
                      <a:pt x="0" y="1359"/>
                    </a:cubicBezTo>
                    <a:lnTo>
                      <a:pt x="0" y="17124"/>
                    </a:lnTo>
                    <a:cubicBezTo>
                      <a:pt x="0" y="17874"/>
                      <a:pt x="88" y="18483"/>
                      <a:pt x="198" y="18483"/>
                    </a:cubicBezTo>
                    <a:lnTo>
                      <a:pt x="5049" y="18483"/>
                    </a:lnTo>
                    <a:lnTo>
                      <a:pt x="5294" y="21600"/>
                    </a:lnTo>
                    <a:lnTo>
                      <a:pt x="5538" y="18483"/>
                    </a:lnTo>
                    <a:lnTo>
                      <a:pt x="21402" y="18483"/>
                    </a:lnTo>
                    <a:cubicBezTo>
                      <a:pt x="21512" y="18483"/>
                      <a:pt x="21600" y="17874"/>
                      <a:pt x="21600" y="17124"/>
                    </a:cubicBezTo>
                    <a:lnTo>
                      <a:pt x="21600" y="1359"/>
                    </a:lnTo>
                    <a:cubicBezTo>
                      <a:pt x="21600" y="608"/>
                      <a:pt x="21512" y="0"/>
                      <a:pt x="21402" y="0"/>
                    </a:cubicBezTo>
                    <a:lnTo>
                      <a:pt x="198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303" name="11. Add HelloGit.txt to staging files"/>
              <p:cNvSpPr txBox="1"/>
              <p:nvPr/>
            </p:nvSpPr>
            <p:spPr>
              <a:xfrm>
                <a:off x="-1" y="187127"/>
                <a:ext cx="6944125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11. Add HelloGit.txt to staging files</a:t>
                </a:r>
              </a:p>
            </p:txBody>
          </p:sp>
        </p:grpSp>
        <p:grpSp>
          <p:nvGrpSpPr>
            <p:cNvPr id="307" name="Shape 347"/>
            <p:cNvGrpSpPr/>
            <p:nvPr/>
          </p:nvGrpSpPr>
          <p:grpSpPr>
            <a:xfrm>
              <a:off x="4286225" y="4628603"/>
              <a:ext cx="4990706" cy="948533"/>
              <a:chOff x="0" y="0"/>
              <a:chExt cx="4990704" cy="948532"/>
            </a:xfrm>
          </p:grpSpPr>
          <p:sp>
            <p:nvSpPr>
              <p:cNvPr id="305" name="形狀"/>
              <p:cNvSpPr/>
              <p:nvPr/>
            </p:nvSpPr>
            <p:spPr>
              <a:xfrm>
                <a:off x="-1" y="-1"/>
                <a:ext cx="4990706" cy="9485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40" y="0"/>
                    </a:moveTo>
                    <a:lnTo>
                      <a:pt x="898" y="1934"/>
                    </a:lnTo>
                    <a:lnTo>
                      <a:pt x="275" y="1934"/>
                    </a:lnTo>
                    <a:cubicBezTo>
                      <a:pt x="123" y="1934"/>
                      <a:pt x="0" y="2581"/>
                      <a:pt x="0" y="3380"/>
                    </a:cubicBezTo>
                    <a:lnTo>
                      <a:pt x="0" y="20154"/>
                    </a:lnTo>
                    <a:cubicBezTo>
                      <a:pt x="0" y="20953"/>
                      <a:pt x="123" y="21600"/>
                      <a:pt x="275" y="21600"/>
                    </a:cubicBezTo>
                    <a:lnTo>
                      <a:pt x="21325" y="21600"/>
                    </a:lnTo>
                    <a:cubicBezTo>
                      <a:pt x="21477" y="21600"/>
                      <a:pt x="21600" y="20953"/>
                      <a:pt x="21600" y="20154"/>
                    </a:cubicBezTo>
                    <a:lnTo>
                      <a:pt x="21600" y="3380"/>
                    </a:lnTo>
                    <a:cubicBezTo>
                      <a:pt x="21600" y="2581"/>
                      <a:pt x="21477" y="1934"/>
                      <a:pt x="21325" y="1934"/>
                    </a:cubicBezTo>
                    <a:lnTo>
                      <a:pt x="1582" y="1934"/>
                    </a:lnTo>
                    <a:lnTo>
                      <a:pt x="1240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306" name="12. Commit your changes"/>
              <p:cNvSpPr txBox="1"/>
              <p:nvPr/>
            </p:nvSpPr>
            <p:spPr>
              <a:xfrm>
                <a:off x="0" y="156766"/>
                <a:ext cx="4990704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12. Commit your changes</a:t>
                </a:r>
              </a:p>
            </p:txBody>
          </p:sp>
        </p:grpSp>
        <p:sp>
          <p:nvSpPr>
            <p:cNvPr id="308" name="Shape 348"/>
            <p:cNvSpPr/>
            <p:nvPr/>
          </p:nvSpPr>
          <p:spPr>
            <a:xfrm>
              <a:off x="2406650" y="4308276"/>
              <a:ext cx="2745285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09" name="Shape 349"/>
            <p:cNvSpPr/>
            <p:nvPr/>
          </p:nvSpPr>
          <p:spPr>
            <a:xfrm>
              <a:off x="2381250" y="3914576"/>
              <a:ext cx="2286001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grpSp>
        <p:nvGrpSpPr>
          <p:cNvPr id="313" name="Shape 351"/>
          <p:cNvGrpSpPr/>
          <p:nvPr/>
        </p:nvGrpSpPr>
        <p:grpSpPr>
          <a:xfrm>
            <a:off x="1517971" y="6055269"/>
            <a:ext cx="9968857" cy="3462985"/>
            <a:chOff x="0" y="0"/>
            <a:chExt cx="9968855" cy="3462983"/>
          </a:xfrm>
        </p:grpSpPr>
        <p:sp>
          <p:nvSpPr>
            <p:cNvPr id="311" name="圓角矩形"/>
            <p:cNvSpPr/>
            <p:nvPr/>
          </p:nvSpPr>
          <p:spPr>
            <a:xfrm>
              <a:off x="0" y="0"/>
              <a:ext cx="9968856" cy="3462984"/>
            </a:xfrm>
            <a:prstGeom prst="roundRect">
              <a:avLst>
                <a:gd name="adj" fmla="val 2567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</p:txBody>
        </p:sp>
        <p:sp>
          <p:nvSpPr>
            <p:cNvPr id="312" name="# Add HelloGit.txt to staging files…"/>
            <p:cNvSpPr txBox="1"/>
            <p:nvPr/>
          </p:nvSpPr>
          <p:spPr>
            <a:xfrm>
              <a:off x="26036" y="134498"/>
              <a:ext cx="9916784" cy="31939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FFFFF">
                      <a:alpha val="30000"/>
                    </a:srgbClr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# Add HelloGit.txt to staging files</a:t>
              </a:r>
              <a:endParaRPr>
                <a:solidFill>
                  <a:srgbClr val="F5F5F5"/>
                </a:solidFill>
              </a:endParaRP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git add HelloGit.txt 	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FFFFF">
                      <a:alpha val="30000"/>
                    </a:srgbClr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# Commit the changes to the repository</a:t>
              </a:r>
              <a:endParaRPr>
                <a:solidFill>
                  <a:srgbClr val="F5F5F5"/>
                </a:solidFill>
              </a:endParaRP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FFFFF">
                      <a:alpha val="30000"/>
                    </a:srgbClr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# where "version 1" is the commit message</a:t>
              </a:r>
              <a:endParaRPr>
                <a:solidFill>
                  <a:srgbClr val="F5F5F5"/>
                </a:solidFill>
              </a:endParaRP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git commit -m "version 1"	         	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roup 362"/>
          <p:cNvGrpSpPr/>
          <p:nvPr/>
        </p:nvGrpSpPr>
        <p:grpSpPr>
          <a:xfrm>
            <a:off x="545702" y="1827211"/>
            <a:ext cx="13386200" cy="6099178"/>
            <a:chOff x="0" y="0"/>
            <a:chExt cx="13386198" cy="6099176"/>
          </a:xfrm>
        </p:grpSpPr>
        <p:grpSp>
          <p:nvGrpSpPr>
            <p:cNvPr id="321" name="Group 358"/>
            <p:cNvGrpSpPr/>
            <p:nvPr/>
          </p:nvGrpSpPr>
          <p:grpSpPr>
            <a:xfrm>
              <a:off x="4750196" y="-1"/>
              <a:ext cx="8636003" cy="6099178"/>
              <a:chOff x="0" y="0"/>
              <a:chExt cx="8636001" cy="6099176"/>
            </a:xfrm>
          </p:grpSpPr>
          <p:pic>
            <p:nvPicPr>
              <p:cNvPr id="315" name="pasted-image.png" descr="pasted-image.pn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422275"/>
                <a:ext cx="8636002" cy="56769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318" name="Shape 355"/>
              <p:cNvGrpSpPr/>
              <p:nvPr/>
            </p:nvGrpSpPr>
            <p:grpSpPr>
              <a:xfrm>
                <a:off x="253603" y="-1"/>
                <a:ext cx="5487196" cy="1029099"/>
                <a:chOff x="0" y="0"/>
                <a:chExt cx="5487194" cy="1029097"/>
              </a:xfrm>
            </p:grpSpPr>
            <p:sp>
              <p:nvSpPr>
                <p:cNvPr id="316" name="形狀"/>
                <p:cNvSpPr/>
                <p:nvPr/>
              </p:nvSpPr>
              <p:spPr>
                <a:xfrm>
                  <a:off x="0" y="-1"/>
                  <a:ext cx="5487195" cy="10290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50" y="0"/>
                      </a:moveTo>
                      <a:cubicBezTo>
                        <a:pt x="112" y="0"/>
                        <a:pt x="0" y="597"/>
                        <a:pt x="0" y="1333"/>
                      </a:cubicBezTo>
                      <a:lnTo>
                        <a:pt x="0" y="16794"/>
                      </a:lnTo>
                      <a:cubicBezTo>
                        <a:pt x="0" y="17530"/>
                        <a:pt x="112" y="18126"/>
                        <a:pt x="250" y="18126"/>
                      </a:cubicBezTo>
                      <a:lnTo>
                        <a:pt x="11139" y="18126"/>
                      </a:lnTo>
                      <a:lnTo>
                        <a:pt x="11447" y="21600"/>
                      </a:lnTo>
                      <a:lnTo>
                        <a:pt x="11756" y="18126"/>
                      </a:lnTo>
                      <a:lnTo>
                        <a:pt x="21350" y="18126"/>
                      </a:lnTo>
                      <a:cubicBezTo>
                        <a:pt x="21488" y="18126"/>
                        <a:pt x="21600" y="17530"/>
                        <a:pt x="21600" y="16794"/>
                      </a:cubicBezTo>
                      <a:lnTo>
                        <a:pt x="21600" y="1333"/>
                      </a:lnTo>
                      <a:cubicBezTo>
                        <a:pt x="21600" y="597"/>
                        <a:pt x="21488" y="0"/>
                        <a:pt x="21350" y="0"/>
                      </a:cubicBezTo>
                      <a:lnTo>
                        <a:pt x="25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1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pPr>
                  <a:endParaRPr/>
                </a:p>
              </p:txBody>
            </p:sp>
            <p:sp>
              <p:nvSpPr>
                <p:cNvPr id="317" name="14. Add it and commit again"/>
                <p:cNvSpPr txBox="1"/>
                <p:nvPr/>
              </p:nvSpPr>
              <p:spPr>
                <a:xfrm>
                  <a:off x="0" y="197048"/>
                  <a:ext cx="5487195" cy="635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31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lvl1pPr>
                </a:lstStyle>
                <a:p>
                  <a:r>
                    <a:t>14. Add it and commit again</a:t>
                  </a:r>
                </a:p>
              </p:txBody>
            </p:sp>
          </p:grpSp>
          <p:sp>
            <p:nvSpPr>
              <p:cNvPr id="319" name="Shape 356"/>
              <p:cNvSpPr/>
              <p:nvPr/>
            </p:nvSpPr>
            <p:spPr>
              <a:xfrm>
                <a:off x="2440458" y="1060251"/>
                <a:ext cx="2219774" cy="282775"/>
              </a:xfrm>
              <a:prstGeom prst="rect">
                <a:avLst/>
              </a:prstGeom>
              <a:noFill/>
              <a:ln w="38100" cap="flat">
                <a:solidFill>
                  <a:schemeClr val="accent5"/>
                </a:solidFill>
                <a:prstDash val="solid"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20" name="Shape 357"/>
              <p:cNvSpPr/>
              <p:nvPr/>
            </p:nvSpPr>
            <p:spPr>
              <a:xfrm>
                <a:off x="2440458" y="1466651"/>
                <a:ext cx="2731048" cy="282775"/>
              </a:xfrm>
              <a:prstGeom prst="rect">
                <a:avLst/>
              </a:prstGeom>
              <a:noFill/>
              <a:ln w="38100" cap="flat">
                <a:solidFill>
                  <a:schemeClr val="accent5"/>
                </a:solidFill>
                <a:prstDash val="solid"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grpSp>
          <p:nvGrpSpPr>
            <p:cNvPr id="326" name="Group 361"/>
            <p:cNvGrpSpPr/>
            <p:nvPr/>
          </p:nvGrpSpPr>
          <p:grpSpPr>
            <a:xfrm>
              <a:off x="-1" y="1220787"/>
              <a:ext cx="6317063" cy="3657602"/>
              <a:chOff x="0" y="0"/>
              <a:chExt cx="6317061" cy="3657601"/>
            </a:xfrm>
          </p:grpSpPr>
          <p:pic>
            <p:nvPicPr>
              <p:cNvPr id="322" name="pasted-image.png" descr="pasted-image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0446" y="0"/>
                <a:ext cx="3822703" cy="36576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325" name="Shape 360"/>
              <p:cNvGrpSpPr/>
              <p:nvPr/>
            </p:nvGrpSpPr>
            <p:grpSpPr>
              <a:xfrm>
                <a:off x="-1" y="939006"/>
                <a:ext cx="6317063" cy="981870"/>
                <a:chOff x="0" y="0"/>
                <a:chExt cx="6317061" cy="981869"/>
              </a:xfrm>
            </p:grpSpPr>
            <p:sp>
              <p:nvSpPr>
                <p:cNvPr id="323" name="形狀"/>
                <p:cNvSpPr/>
                <p:nvPr/>
              </p:nvSpPr>
              <p:spPr>
                <a:xfrm>
                  <a:off x="-1" y="-1"/>
                  <a:ext cx="6317063" cy="98187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5276" y="0"/>
                      </a:moveTo>
                      <a:lnTo>
                        <a:pt x="5009" y="2602"/>
                      </a:lnTo>
                      <a:lnTo>
                        <a:pt x="217" y="2602"/>
                      </a:lnTo>
                      <a:cubicBezTo>
                        <a:pt x="97" y="2602"/>
                        <a:pt x="0" y="3227"/>
                        <a:pt x="0" y="3999"/>
                      </a:cubicBezTo>
                      <a:lnTo>
                        <a:pt x="0" y="20203"/>
                      </a:lnTo>
                      <a:cubicBezTo>
                        <a:pt x="0" y="20975"/>
                        <a:pt x="97" y="21600"/>
                        <a:pt x="217" y="21600"/>
                      </a:cubicBezTo>
                      <a:lnTo>
                        <a:pt x="21383" y="21600"/>
                      </a:lnTo>
                      <a:cubicBezTo>
                        <a:pt x="21503" y="21600"/>
                        <a:pt x="21600" y="20975"/>
                        <a:pt x="21600" y="20203"/>
                      </a:cubicBezTo>
                      <a:lnTo>
                        <a:pt x="21600" y="3999"/>
                      </a:lnTo>
                      <a:cubicBezTo>
                        <a:pt x="21600" y="3227"/>
                        <a:pt x="21503" y="2602"/>
                        <a:pt x="21383" y="2602"/>
                      </a:cubicBezTo>
                      <a:lnTo>
                        <a:pt x="5545" y="2602"/>
                      </a:lnTo>
                      <a:lnTo>
                        <a:pt x="5276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1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pPr>
                  <a:endParaRPr/>
                </a:p>
              </p:txBody>
            </p:sp>
            <p:sp>
              <p:nvSpPr>
                <p:cNvPr id="324" name="13. Make some changes and save"/>
                <p:cNvSpPr txBox="1"/>
                <p:nvPr/>
              </p:nvSpPr>
              <p:spPr>
                <a:xfrm>
                  <a:off x="0" y="173434"/>
                  <a:ext cx="6317061" cy="635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31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lvl1pPr>
                </a:lstStyle>
                <a:p>
                  <a:r>
                    <a:t>13. Make some changes and save</a:t>
                  </a:r>
                </a:p>
              </p:txBody>
            </p:sp>
          </p:grpSp>
        </p:grp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roup 370"/>
          <p:cNvGrpSpPr/>
          <p:nvPr/>
        </p:nvGrpSpPr>
        <p:grpSpPr>
          <a:xfrm>
            <a:off x="2184400" y="625474"/>
            <a:ext cx="8636000" cy="6010276"/>
            <a:chOff x="0" y="0"/>
            <a:chExt cx="8636000" cy="6010275"/>
          </a:xfrm>
        </p:grpSpPr>
        <p:pic>
          <p:nvPicPr>
            <p:cNvPr id="329" name="pasted-image.png" descr="pasted-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33375"/>
              <a:ext cx="8636000" cy="5676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32" name="Shape 366"/>
            <p:cNvGrpSpPr/>
            <p:nvPr/>
          </p:nvGrpSpPr>
          <p:grpSpPr>
            <a:xfrm>
              <a:off x="3384946" y="-1"/>
              <a:ext cx="4879184" cy="942976"/>
              <a:chOff x="0" y="0"/>
              <a:chExt cx="4879183" cy="942975"/>
            </a:xfrm>
          </p:grpSpPr>
          <p:sp>
            <p:nvSpPr>
              <p:cNvPr id="330" name="形狀"/>
              <p:cNvSpPr/>
              <p:nvPr/>
            </p:nvSpPr>
            <p:spPr>
              <a:xfrm>
                <a:off x="-1" y="0"/>
                <a:ext cx="4879185" cy="9429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87" y="0"/>
                    </a:moveTo>
                    <a:cubicBezTo>
                      <a:pt x="432" y="0"/>
                      <a:pt x="306" y="651"/>
                      <a:pt x="306" y="1455"/>
                    </a:cubicBezTo>
                    <a:lnTo>
                      <a:pt x="306" y="17218"/>
                    </a:lnTo>
                    <a:lnTo>
                      <a:pt x="0" y="21600"/>
                    </a:lnTo>
                    <a:lnTo>
                      <a:pt x="784" y="19782"/>
                    </a:lnTo>
                    <a:lnTo>
                      <a:pt x="21319" y="19782"/>
                    </a:lnTo>
                    <a:cubicBezTo>
                      <a:pt x="21474" y="19782"/>
                      <a:pt x="21600" y="19131"/>
                      <a:pt x="21600" y="18327"/>
                    </a:cubicBezTo>
                    <a:lnTo>
                      <a:pt x="21600" y="1455"/>
                    </a:lnTo>
                    <a:cubicBezTo>
                      <a:pt x="21600" y="651"/>
                      <a:pt x="21474" y="0"/>
                      <a:pt x="21319" y="0"/>
                    </a:cubicBez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331" name="15. View your versions"/>
              <p:cNvSpPr txBox="1"/>
              <p:nvPr/>
            </p:nvSpPr>
            <p:spPr>
              <a:xfrm>
                <a:off x="-1" y="153987"/>
                <a:ext cx="4879185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15. View your versions</a:t>
                </a:r>
              </a:p>
            </p:txBody>
          </p:sp>
        </p:grpSp>
        <p:sp>
          <p:nvSpPr>
            <p:cNvPr id="333" name="Shape 367"/>
            <p:cNvSpPr/>
            <p:nvPr/>
          </p:nvSpPr>
          <p:spPr>
            <a:xfrm>
              <a:off x="2440458" y="941188"/>
              <a:ext cx="901305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34" name="Shape 368"/>
            <p:cNvSpPr/>
            <p:nvPr/>
          </p:nvSpPr>
          <p:spPr>
            <a:xfrm>
              <a:off x="78257" y="2363589"/>
              <a:ext cx="4879382" cy="1149054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35" name="Shape 369"/>
            <p:cNvSpPr/>
            <p:nvPr/>
          </p:nvSpPr>
          <p:spPr>
            <a:xfrm>
              <a:off x="137615" y="3616325"/>
              <a:ext cx="2605585" cy="35183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grpSp>
        <p:nvGrpSpPr>
          <p:cNvPr id="339" name="Group 373"/>
          <p:cNvGrpSpPr/>
          <p:nvPr/>
        </p:nvGrpSpPr>
        <p:grpSpPr>
          <a:xfrm>
            <a:off x="447820" y="2449510"/>
            <a:ext cx="1920196" cy="859562"/>
            <a:chOff x="-1" y="-1"/>
            <a:chExt cx="1920194" cy="859561"/>
          </a:xfrm>
        </p:grpSpPr>
        <p:pic>
          <p:nvPicPr>
            <p:cNvPr id="337" name="圖片 377" descr="圖片 37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1962" y="584198"/>
              <a:ext cx="818232" cy="2753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8" name="Shape 372"/>
            <p:cNvSpPr txBox="1"/>
            <p:nvPr/>
          </p:nvSpPr>
          <p:spPr>
            <a:xfrm>
              <a:off x="-2" y="-2"/>
              <a:ext cx="1619378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51A8F9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lvl1pPr>
            </a:lstStyle>
            <a:p>
              <a:r>
                <a:t>Version ID</a:t>
              </a:r>
            </a:p>
          </p:txBody>
        </p:sp>
      </p:grpSp>
      <p:grpSp>
        <p:nvGrpSpPr>
          <p:cNvPr id="342" name="Group 376"/>
          <p:cNvGrpSpPr/>
          <p:nvPr/>
        </p:nvGrpSpPr>
        <p:grpSpPr>
          <a:xfrm>
            <a:off x="3263762" y="4060239"/>
            <a:ext cx="4810663" cy="786869"/>
            <a:chOff x="0" y="-1"/>
            <a:chExt cx="4810661" cy="786868"/>
          </a:xfrm>
        </p:grpSpPr>
        <p:pic>
          <p:nvPicPr>
            <p:cNvPr id="340" name="圖片 379" descr="圖片 37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" y="-2"/>
              <a:ext cx="2073429" cy="5964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1" name="Shape 375"/>
            <p:cNvSpPr txBox="1"/>
            <p:nvPr/>
          </p:nvSpPr>
          <p:spPr>
            <a:xfrm>
              <a:off x="2048029" y="177267"/>
              <a:ext cx="2762632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51A8F9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lvl1pPr>
            </a:lstStyle>
            <a:p>
              <a:r>
                <a:t>Commit messages</a:t>
              </a:r>
            </a:p>
          </p:txBody>
        </p:sp>
      </p:grpSp>
      <p:grpSp>
        <p:nvGrpSpPr>
          <p:cNvPr id="345" name="Shape 377"/>
          <p:cNvGrpSpPr/>
          <p:nvPr/>
        </p:nvGrpSpPr>
        <p:grpSpPr>
          <a:xfrm>
            <a:off x="1414163" y="7224066"/>
            <a:ext cx="10176473" cy="1684588"/>
            <a:chOff x="0" y="0"/>
            <a:chExt cx="10176471" cy="1684586"/>
          </a:xfrm>
        </p:grpSpPr>
        <p:sp>
          <p:nvSpPr>
            <p:cNvPr id="343" name="圓角矩形"/>
            <p:cNvSpPr/>
            <p:nvPr/>
          </p:nvSpPr>
          <p:spPr>
            <a:xfrm>
              <a:off x="0" y="0"/>
              <a:ext cx="10176472" cy="1684587"/>
            </a:xfrm>
            <a:prstGeom prst="roundRect">
              <a:avLst>
                <a:gd name="adj" fmla="val 5277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</p:txBody>
        </p:sp>
        <p:sp>
          <p:nvSpPr>
            <p:cNvPr id="344" name="# Show the versions you’ve created so far…"/>
            <p:cNvSpPr txBox="1"/>
            <p:nvPr/>
          </p:nvSpPr>
          <p:spPr>
            <a:xfrm>
              <a:off x="26036" y="286698"/>
              <a:ext cx="10124400" cy="11111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FFFFF">
                      <a:alpha val="30000"/>
                    </a:srgbClr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# Show the versions you’ve created so far</a:t>
              </a:r>
              <a:endParaRPr>
                <a:solidFill>
                  <a:srgbClr val="F5F5F5"/>
                </a:solidFill>
              </a:endParaRP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git log	         	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roup 389"/>
          <p:cNvGrpSpPr/>
          <p:nvPr/>
        </p:nvGrpSpPr>
        <p:grpSpPr>
          <a:xfrm>
            <a:off x="1414163" y="949522"/>
            <a:ext cx="10176475" cy="7854556"/>
            <a:chOff x="0" y="0"/>
            <a:chExt cx="10176473" cy="7854554"/>
          </a:xfrm>
        </p:grpSpPr>
        <p:grpSp>
          <p:nvGrpSpPr>
            <p:cNvPr id="352" name="Group 387"/>
            <p:cNvGrpSpPr/>
            <p:nvPr/>
          </p:nvGrpSpPr>
          <p:grpSpPr>
            <a:xfrm>
              <a:off x="789284" y="-1"/>
              <a:ext cx="8597904" cy="5613402"/>
              <a:chOff x="0" y="0"/>
              <a:chExt cx="8597903" cy="5613400"/>
            </a:xfrm>
          </p:grpSpPr>
          <p:pic>
            <p:nvPicPr>
              <p:cNvPr id="347" name="pasted-image.png" descr="pasted-image.pn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8597904" cy="56134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350" name="Shape 385"/>
              <p:cNvGrpSpPr/>
              <p:nvPr/>
            </p:nvGrpSpPr>
            <p:grpSpPr>
              <a:xfrm>
                <a:off x="2241153" y="931465"/>
                <a:ext cx="5595942" cy="989411"/>
                <a:chOff x="0" y="0"/>
                <a:chExt cx="5595940" cy="989410"/>
              </a:xfrm>
            </p:grpSpPr>
            <p:sp>
              <p:nvSpPr>
                <p:cNvPr id="348" name="形狀"/>
                <p:cNvSpPr/>
                <p:nvPr/>
              </p:nvSpPr>
              <p:spPr>
                <a:xfrm>
                  <a:off x="-1" y="-1"/>
                  <a:ext cx="5595942" cy="98941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238" y="0"/>
                      </a:moveTo>
                      <a:lnTo>
                        <a:pt x="2022" y="2747"/>
                      </a:lnTo>
                      <a:lnTo>
                        <a:pt x="245" y="2747"/>
                      </a:lnTo>
                      <a:cubicBezTo>
                        <a:pt x="110" y="2747"/>
                        <a:pt x="0" y="3367"/>
                        <a:pt x="0" y="4133"/>
                      </a:cubicBezTo>
                      <a:lnTo>
                        <a:pt x="0" y="20214"/>
                      </a:lnTo>
                      <a:cubicBezTo>
                        <a:pt x="0" y="20979"/>
                        <a:pt x="110" y="21600"/>
                        <a:pt x="245" y="21600"/>
                      </a:cubicBezTo>
                      <a:lnTo>
                        <a:pt x="21355" y="21600"/>
                      </a:lnTo>
                      <a:cubicBezTo>
                        <a:pt x="21490" y="21600"/>
                        <a:pt x="21600" y="20979"/>
                        <a:pt x="21600" y="20214"/>
                      </a:cubicBezTo>
                      <a:lnTo>
                        <a:pt x="21600" y="4133"/>
                      </a:lnTo>
                      <a:cubicBezTo>
                        <a:pt x="21600" y="3367"/>
                        <a:pt x="21490" y="2747"/>
                        <a:pt x="21355" y="2747"/>
                      </a:cubicBezTo>
                      <a:lnTo>
                        <a:pt x="2453" y="2747"/>
                      </a:lnTo>
                      <a:lnTo>
                        <a:pt x="223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1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pPr>
                  <a:endParaRPr/>
                </a:p>
              </p:txBody>
            </p:sp>
            <p:sp>
              <p:nvSpPr>
                <p:cNvPr id="349" name="16. Go to a specific version"/>
                <p:cNvSpPr txBox="1"/>
                <p:nvPr/>
              </p:nvSpPr>
              <p:spPr>
                <a:xfrm>
                  <a:off x="-1" y="177204"/>
                  <a:ext cx="5595942" cy="635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31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lvl1pPr>
                </a:lstStyle>
                <a:p>
                  <a:r>
                    <a:t>16. Go to a specific version</a:t>
                  </a:r>
                </a:p>
              </p:txBody>
            </p:sp>
          </p:grpSp>
          <p:sp>
            <p:nvSpPr>
              <p:cNvPr id="351" name="Shape 386"/>
              <p:cNvSpPr/>
              <p:nvPr/>
            </p:nvSpPr>
            <p:spPr>
              <a:xfrm>
                <a:off x="2421408" y="551160"/>
                <a:ext cx="5665097" cy="348458"/>
              </a:xfrm>
              <a:prstGeom prst="rect">
                <a:avLst/>
              </a:prstGeom>
              <a:noFill/>
              <a:ln w="38100" cap="flat">
                <a:solidFill>
                  <a:schemeClr val="accent5"/>
                </a:solidFill>
                <a:prstDash val="solid"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grpSp>
          <p:nvGrpSpPr>
            <p:cNvPr id="355" name="Shape 388"/>
            <p:cNvGrpSpPr/>
            <p:nvPr/>
          </p:nvGrpSpPr>
          <p:grpSpPr>
            <a:xfrm>
              <a:off x="-1" y="6169967"/>
              <a:ext cx="10176475" cy="1684588"/>
              <a:chOff x="0" y="0"/>
              <a:chExt cx="10176473" cy="1684587"/>
            </a:xfrm>
          </p:grpSpPr>
          <p:sp>
            <p:nvSpPr>
              <p:cNvPr id="353" name="圓角矩形"/>
              <p:cNvSpPr/>
              <p:nvPr/>
            </p:nvSpPr>
            <p:spPr>
              <a:xfrm>
                <a:off x="0" y="0"/>
                <a:ext cx="10176474" cy="1684588"/>
              </a:xfrm>
              <a:prstGeom prst="roundRect">
                <a:avLst>
                  <a:gd name="adj" fmla="val 5277"/>
                </a:avLst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4572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3000">
                    <a:solidFill>
                      <a:srgbClr val="F5F5F5"/>
                    </a:solidFill>
                    <a:latin typeface="Monaco"/>
                    <a:ea typeface="Monaco"/>
                    <a:cs typeface="Monaco"/>
                    <a:sym typeface="Monaco"/>
                  </a:defRPr>
                </a:pPr>
                <a:endParaRPr/>
              </a:p>
            </p:txBody>
          </p:sp>
          <p:sp>
            <p:nvSpPr>
              <p:cNvPr id="354" name="# Go to a specific version…"/>
              <p:cNvSpPr txBox="1"/>
              <p:nvPr/>
            </p:nvSpPr>
            <p:spPr>
              <a:xfrm>
                <a:off x="26036" y="286699"/>
                <a:ext cx="10124401" cy="1111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 algn="l" defTabSz="4572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3000">
                    <a:solidFill>
                      <a:srgbClr val="FFFFFF">
                        <a:alpha val="30000"/>
                      </a:srgbClr>
                    </a:solidFill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t># Go to a specific version</a:t>
                </a:r>
                <a:endParaRPr>
                  <a:solidFill>
                    <a:srgbClr val="F5F5F5"/>
                  </a:solidFill>
                </a:endParaRPr>
              </a:p>
              <a:p>
                <a:pPr algn="l" defTabSz="4572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3000">
                    <a:solidFill>
                      <a:srgbClr val="F5F5F5"/>
                    </a:solidFill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t>$ git checkout {version_id}</a:t>
                </a:r>
              </a:p>
            </p:txBody>
          </p:sp>
        </p:grp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91"/>
          <p:cNvSpPr txBox="1">
            <a:spLocks noGrp="1"/>
          </p:cNvSpPr>
          <p:nvPr>
            <p:ph type="body" sz="half" idx="1"/>
          </p:nvPr>
        </p:nvSpPr>
        <p:spPr>
          <a:xfrm>
            <a:off x="1054100" y="2057399"/>
            <a:ext cx="6009681" cy="563880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l">
              <a:defRPr sz="8000">
                <a:latin typeface="Avenir Next Condensed Heavy"/>
                <a:ea typeface="Avenir Next Condensed Heavy"/>
                <a:cs typeface="Avenir Next Condensed Heavy"/>
                <a:sym typeface="Avenir Next Condensed Heavy"/>
              </a:defRPr>
            </a:pPr>
            <a:r>
              <a:t>LIFE IS </a:t>
            </a:r>
          </a:p>
          <a:p>
            <a:pPr algn="l">
              <a:defRPr sz="8000">
                <a:latin typeface="Avenir Next Condensed Heavy"/>
                <a:ea typeface="Avenir Next Condensed Heavy"/>
                <a:cs typeface="Avenir Next Condensed Heavy"/>
                <a:sym typeface="Avenir Next Condensed Heavy"/>
              </a:defRPr>
            </a:pPr>
            <a:r>
              <a:t>TOO SHORT</a:t>
            </a:r>
          </a:p>
          <a:p>
            <a:pPr algn="l">
              <a:defRPr sz="8000">
                <a:latin typeface="Avenir Next Condensed Heavy"/>
                <a:ea typeface="Avenir Next Condensed Heavy"/>
                <a:cs typeface="Avenir Next Condensed Heavy"/>
                <a:sym typeface="Avenir Next Condensed Heavy"/>
              </a:defRPr>
            </a:pPr>
            <a:r>
              <a:t>TO TYPE THAT</a:t>
            </a:r>
          </a:p>
          <a:p>
            <a:pPr algn="l">
              <a:defRPr sz="8000">
                <a:latin typeface="Avenir Next Condensed Heavy"/>
                <a:ea typeface="Avenir Next Condensed Heavy"/>
                <a:cs typeface="Avenir Next Condensed Heavy"/>
                <a:sym typeface="Avenir Next Condensed Heavy"/>
              </a:defRPr>
            </a:pPr>
            <a:r>
              <a:t>VERSION ID</a:t>
            </a:r>
            <a:r>
              <a:rPr i="1"/>
              <a:t>!</a:t>
            </a:r>
          </a:p>
        </p:txBody>
      </p:sp>
      <p:sp>
        <p:nvSpPr>
          <p:cNvPr id="359" name="Shape 392"/>
          <p:cNvSpPr txBox="1"/>
          <p:nvPr/>
        </p:nvSpPr>
        <p:spPr>
          <a:xfrm>
            <a:off x="3886201" y="7679284"/>
            <a:ext cx="8892540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나눔손글씨 펜"/>
                <a:ea typeface="나눔손글씨 펜"/>
                <a:cs typeface="나눔손글씨 펜"/>
                <a:sym typeface="나눔손글씨 펜"/>
              </a:defRPr>
            </a:lvl1pPr>
          </a:lstStyle>
          <a:p>
            <a:r>
              <a:rPr dirty="0"/>
              <a:t>which is 40 characters long…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roup 398"/>
          <p:cNvGrpSpPr/>
          <p:nvPr/>
        </p:nvGrpSpPr>
        <p:grpSpPr>
          <a:xfrm>
            <a:off x="1870769" y="1049436"/>
            <a:ext cx="9263263" cy="7654730"/>
            <a:chOff x="0" y="0"/>
            <a:chExt cx="9263262" cy="7654729"/>
          </a:xfrm>
        </p:grpSpPr>
        <p:pic>
          <p:nvPicPr>
            <p:cNvPr id="361" name="pasted-image.png" descr="pasted-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6329" y="-1"/>
              <a:ext cx="8610604" cy="56261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64" name="Shape 397"/>
            <p:cNvGrpSpPr/>
            <p:nvPr/>
          </p:nvGrpSpPr>
          <p:grpSpPr>
            <a:xfrm>
              <a:off x="0" y="5970142"/>
              <a:ext cx="9263263" cy="1684588"/>
              <a:chOff x="0" y="0"/>
              <a:chExt cx="9263262" cy="1684586"/>
            </a:xfrm>
          </p:grpSpPr>
          <p:sp>
            <p:nvSpPr>
              <p:cNvPr id="362" name="圓角矩形"/>
              <p:cNvSpPr/>
              <p:nvPr/>
            </p:nvSpPr>
            <p:spPr>
              <a:xfrm>
                <a:off x="0" y="0"/>
                <a:ext cx="9263263" cy="1684587"/>
              </a:xfrm>
              <a:prstGeom prst="roundRect">
                <a:avLst>
                  <a:gd name="adj" fmla="val 5277"/>
                </a:avLst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4572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3000">
                    <a:solidFill>
                      <a:srgbClr val="F5F5F5"/>
                    </a:solidFill>
                    <a:latin typeface="Monaco"/>
                    <a:ea typeface="Monaco"/>
                    <a:cs typeface="Monaco"/>
                    <a:sym typeface="Monaco"/>
                  </a:defRPr>
                </a:pPr>
                <a:endParaRPr/>
              </a:p>
            </p:txBody>
          </p:sp>
          <p:sp>
            <p:nvSpPr>
              <p:cNvPr id="363" name="# Show versions with short version id…"/>
              <p:cNvSpPr txBox="1"/>
              <p:nvPr/>
            </p:nvSpPr>
            <p:spPr>
              <a:xfrm>
                <a:off x="26036" y="286698"/>
                <a:ext cx="9211190" cy="1111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 algn="l" defTabSz="4572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3000">
                    <a:solidFill>
                      <a:srgbClr val="FFFFFF">
                        <a:alpha val="30000"/>
                      </a:srgbClr>
                    </a:solidFill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t># Show versions with short version id</a:t>
                </a:r>
                <a:endParaRPr>
                  <a:solidFill>
                    <a:srgbClr val="F5F5F5"/>
                  </a:solidFill>
                </a:endParaRPr>
              </a:p>
              <a:p>
                <a:pPr algn="l" defTabSz="4572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3000">
                    <a:solidFill>
                      <a:srgbClr val="F5F5F5"/>
                    </a:solidFill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t>$ git log --oneline</a:t>
                </a:r>
              </a:p>
            </p:txBody>
          </p:sp>
        </p:grpSp>
      </p:grpSp>
      <p:grpSp>
        <p:nvGrpSpPr>
          <p:cNvPr id="368" name="Shape 399"/>
          <p:cNvGrpSpPr/>
          <p:nvPr/>
        </p:nvGrpSpPr>
        <p:grpSpPr>
          <a:xfrm>
            <a:off x="4597002" y="1995289"/>
            <a:ext cx="7428312" cy="989411"/>
            <a:chOff x="0" y="0"/>
            <a:chExt cx="7428310" cy="989409"/>
          </a:xfrm>
        </p:grpSpPr>
        <p:sp>
          <p:nvSpPr>
            <p:cNvPr id="366" name="形狀"/>
            <p:cNvSpPr/>
            <p:nvPr/>
          </p:nvSpPr>
          <p:spPr>
            <a:xfrm>
              <a:off x="-1" y="-1"/>
              <a:ext cx="7428311" cy="989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86" y="0"/>
                  </a:moveTo>
                  <a:lnTo>
                    <a:pt x="1523" y="2747"/>
                  </a:lnTo>
                  <a:lnTo>
                    <a:pt x="185" y="2747"/>
                  </a:lnTo>
                  <a:cubicBezTo>
                    <a:pt x="83" y="2747"/>
                    <a:pt x="0" y="3367"/>
                    <a:pt x="0" y="4133"/>
                  </a:cubicBezTo>
                  <a:lnTo>
                    <a:pt x="0" y="20214"/>
                  </a:lnTo>
                  <a:cubicBezTo>
                    <a:pt x="0" y="20979"/>
                    <a:pt x="83" y="21600"/>
                    <a:pt x="185" y="21600"/>
                  </a:cubicBezTo>
                  <a:lnTo>
                    <a:pt x="21415" y="21600"/>
                  </a:lnTo>
                  <a:cubicBezTo>
                    <a:pt x="21517" y="21600"/>
                    <a:pt x="21600" y="20979"/>
                    <a:pt x="21600" y="20214"/>
                  </a:cubicBezTo>
                  <a:lnTo>
                    <a:pt x="21600" y="4133"/>
                  </a:lnTo>
                  <a:cubicBezTo>
                    <a:pt x="21600" y="3367"/>
                    <a:pt x="21517" y="2747"/>
                    <a:pt x="21415" y="2747"/>
                  </a:cubicBezTo>
                  <a:lnTo>
                    <a:pt x="1848" y="2747"/>
                  </a:lnTo>
                  <a:lnTo>
                    <a:pt x="1686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1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367" name="15. Show versions with short version ID"/>
            <p:cNvSpPr txBox="1"/>
            <p:nvPr/>
          </p:nvSpPr>
          <p:spPr>
            <a:xfrm>
              <a:off x="-1" y="177204"/>
              <a:ext cx="7428312" cy="635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1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15. Show versions with short version ID</a:t>
              </a:r>
            </a:p>
          </p:txBody>
        </p:sp>
      </p:grpSp>
      <p:sp>
        <p:nvSpPr>
          <p:cNvPr id="369" name="Shape 400"/>
          <p:cNvSpPr/>
          <p:nvPr/>
        </p:nvSpPr>
        <p:spPr>
          <a:xfrm>
            <a:off x="4624858" y="1602283"/>
            <a:ext cx="1974108" cy="348458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372" name="Group 403"/>
          <p:cNvGrpSpPr/>
          <p:nvPr/>
        </p:nvGrpSpPr>
        <p:grpSpPr>
          <a:xfrm>
            <a:off x="409720" y="1281110"/>
            <a:ext cx="1920196" cy="859563"/>
            <a:chOff x="-1" y="-1"/>
            <a:chExt cx="1920194" cy="859561"/>
          </a:xfrm>
        </p:grpSpPr>
        <p:pic>
          <p:nvPicPr>
            <p:cNvPr id="370" name="圖片 406" descr="圖片 40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1962" y="584198"/>
              <a:ext cx="818232" cy="2753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1" name="Shape 402"/>
            <p:cNvSpPr txBox="1"/>
            <p:nvPr/>
          </p:nvSpPr>
          <p:spPr>
            <a:xfrm>
              <a:off x="-2" y="-2"/>
              <a:ext cx="1619378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51A8F9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lvl1pPr>
            </a:lstStyle>
            <a:p>
              <a:r>
                <a:t>Version ID</a:t>
              </a:r>
            </a:p>
          </p:txBody>
        </p:sp>
      </p:grpSp>
      <p:grpSp>
        <p:nvGrpSpPr>
          <p:cNvPr id="375" name="Group 406"/>
          <p:cNvGrpSpPr/>
          <p:nvPr/>
        </p:nvGrpSpPr>
        <p:grpSpPr>
          <a:xfrm>
            <a:off x="8179169" y="2711887"/>
            <a:ext cx="2107883" cy="1096525"/>
            <a:chOff x="0" y="0"/>
            <a:chExt cx="2107882" cy="1096523"/>
          </a:xfrm>
        </p:grpSpPr>
        <p:pic>
          <p:nvPicPr>
            <p:cNvPr id="373" name="圖片 408" descr="圖片 40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1352" y="-1"/>
              <a:ext cx="235052" cy="5123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4" name="Shape 405"/>
            <p:cNvSpPr txBox="1"/>
            <p:nvPr/>
          </p:nvSpPr>
          <p:spPr>
            <a:xfrm>
              <a:off x="0" y="486922"/>
              <a:ext cx="2107883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lvl1pPr>
            </a:lstStyle>
            <a:p>
              <a:r>
                <a:t>56% shorter!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37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roup 416"/>
          <p:cNvGrpSpPr/>
          <p:nvPr/>
        </p:nvGrpSpPr>
        <p:grpSpPr>
          <a:xfrm>
            <a:off x="2152650" y="568423"/>
            <a:ext cx="8699500" cy="5689603"/>
            <a:chOff x="0" y="0"/>
            <a:chExt cx="8699500" cy="5689601"/>
          </a:xfrm>
        </p:grpSpPr>
        <p:pic>
          <p:nvPicPr>
            <p:cNvPr id="377" name="pasted-image.png" descr="pasted-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8699500" cy="56896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80" name="Shape 414"/>
            <p:cNvGrpSpPr/>
            <p:nvPr/>
          </p:nvGrpSpPr>
          <p:grpSpPr>
            <a:xfrm>
              <a:off x="2291953" y="979289"/>
              <a:ext cx="5595939" cy="989411"/>
              <a:chOff x="0" y="0"/>
              <a:chExt cx="5595938" cy="989410"/>
            </a:xfrm>
          </p:grpSpPr>
          <p:sp>
            <p:nvSpPr>
              <p:cNvPr id="378" name="形狀"/>
              <p:cNvSpPr/>
              <p:nvPr/>
            </p:nvSpPr>
            <p:spPr>
              <a:xfrm>
                <a:off x="0" y="-1"/>
                <a:ext cx="5595939" cy="9894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238" y="0"/>
                    </a:moveTo>
                    <a:lnTo>
                      <a:pt x="2022" y="2747"/>
                    </a:lnTo>
                    <a:lnTo>
                      <a:pt x="245" y="2747"/>
                    </a:lnTo>
                    <a:cubicBezTo>
                      <a:pt x="110" y="2747"/>
                      <a:pt x="0" y="3367"/>
                      <a:pt x="0" y="4133"/>
                    </a:cubicBezTo>
                    <a:lnTo>
                      <a:pt x="0" y="20214"/>
                    </a:lnTo>
                    <a:cubicBezTo>
                      <a:pt x="0" y="20979"/>
                      <a:pt x="110" y="21600"/>
                      <a:pt x="245" y="21600"/>
                    </a:cubicBezTo>
                    <a:lnTo>
                      <a:pt x="21355" y="21600"/>
                    </a:lnTo>
                    <a:cubicBezTo>
                      <a:pt x="21490" y="21600"/>
                      <a:pt x="21600" y="20979"/>
                      <a:pt x="21600" y="20214"/>
                    </a:cubicBezTo>
                    <a:lnTo>
                      <a:pt x="21600" y="4133"/>
                    </a:lnTo>
                    <a:cubicBezTo>
                      <a:pt x="21600" y="3367"/>
                      <a:pt x="21490" y="2747"/>
                      <a:pt x="21355" y="2747"/>
                    </a:cubicBezTo>
                    <a:lnTo>
                      <a:pt x="2453" y="2747"/>
                    </a:lnTo>
                    <a:lnTo>
                      <a:pt x="2238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379" name="16. Go to a specific version"/>
              <p:cNvSpPr txBox="1"/>
              <p:nvPr/>
            </p:nvSpPr>
            <p:spPr>
              <a:xfrm>
                <a:off x="0" y="177204"/>
                <a:ext cx="5595938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16. Go to a specific version</a:t>
                </a:r>
              </a:p>
            </p:txBody>
          </p:sp>
        </p:grpSp>
        <p:sp>
          <p:nvSpPr>
            <p:cNvPr id="381" name="Shape 415"/>
            <p:cNvSpPr/>
            <p:nvPr/>
          </p:nvSpPr>
          <p:spPr>
            <a:xfrm>
              <a:off x="2472208" y="586283"/>
              <a:ext cx="2420791" cy="348458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grpSp>
        <p:nvGrpSpPr>
          <p:cNvPr id="385" name="Shape 417"/>
          <p:cNvGrpSpPr/>
          <p:nvPr/>
        </p:nvGrpSpPr>
        <p:grpSpPr>
          <a:xfrm>
            <a:off x="1414163" y="6627662"/>
            <a:ext cx="10176473" cy="2570214"/>
            <a:chOff x="0" y="0"/>
            <a:chExt cx="10176471" cy="2570213"/>
          </a:xfrm>
        </p:grpSpPr>
        <p:sp>
          <p:nvSpPr>
            <p:cNvPr id="383" name="圓角矩形"/>
            <p:cNvSpPr/>
            <p:nvPr/>
          </p:nvSpPr>
          <p:spPr>
            <a:xfrm>
              <a:off x="0" y="0"/>
              <a:ext cx="10176472" cy="2570214"/>
            </a:xfrm>
            <a:prstGeom prst="roundRect">
              <a:avLst>
                <a:gd name="adj" fmla="val 3459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</p:txBody>
        </p:sp>
        <p:sp>
          <p:nvSpPr>
            <p:cNvPr id="384" name="# Go to a specific version.…"/>
            <p:cNvSpPr txBox="1"/>
            <p:nvPr/>
          </p:nvSpPr>
          <p:spPr>
            <a:xfrm>
              <a:off x="26038" y="208812"/>
              <a:ext cx="10124396" cy="2152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FFFFF">
                      <a:alpha val="30000"/>
                    </a:srgbClr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# Go to a specific version.</a:t>
              </a:r>
              <a:endParaRPr>
                <a:solidFill>
                  <a:srgbClr val="F5F5F5"/>
                </a:solidFill>
              </a:endParaRP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FFFFF">
                      <a:alpha val="30000"/>
                    </a:srgbClr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# In fact, you only need to type</a:t>
              </a:r>
              <a:endParaRPr>
                <a:solidFill>
                  <a:srgbClr val="F5F5F5"/>
                </a:solidFill>
              </a:endParaRP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FFFFF">
                      <a:alpha val="30000"/>
                    </a:srgbClr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# the first 5 characters.</a:t>
              </a:r>
              <a:endParaRPr>
                <a:solidFill>
                  <a:srgbClr val="F5F5F5"/>
                </a:solidFill>
              </a:endParaRP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git checkout {short_version_id}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38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roup 422"/>
          <p:cNvGrpSpPr/>
          <p:nvPr/>
        </p:nvGrpSpPr>
        <p:grpSpPr>
          <a:xfrm>
            <a:off x="-1219200" y="1987550"/>
            <a:ext cx="8590362" cy="5778500"/>
            <a:chOff x="0" y="0"/>
            <a:chExt cx="8590360" cy="5778500"/>
          </a:xfrm>
        </p:grpSpPr>
        <p:pic>
          <p:nvPicPr>
            <p:cNvPr id="387" name="pasted-image.png" descr="pasted-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8432801" cy="5778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90" name="Shape 421"/>
            <p:cNvGrpSpPr/>
            <p:nvPr/>
          </p:nvGrpSpPr>
          <p:grpSpPr>
            <a:xfrm>
              <a:off x="2031603" y="412948"/>
              <a:ext cx="6558759" cy="987426"/>
              <a:chOff x="0" y="0"/>
              <a:chExt cx="6558758" cy="987425"/>
            </a:xfrm>
          </p:grpSpPr>
          <p:sp>
            <p:nvSpPr>
              <p:cNvPr id="388" name="形狀"/>
              <p:cNvSpPr/>
              <p:nvPr/>
            </p:nvSpPr>
            <p:spPr>
              <a:xfrm>
                <a:off x="-1" y="0"/>
                <a:ext cx="6558759" cy="9874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9" y="0"/>
                    </a:moveTo>
                    <a:cubicBezTo>
                      <a:pt x="94" y="0"/>
                      <a:pt x="0" y="622"/>
                      <a:pt x="0" y="1389"/>
                    </a:cubicBezTo>
                    <a:lnTo>
                      <a:pt x="0" y="17502"/>
                    </a:lnTo>
                    <a:cubicBezTo>
                      <a:pt x="0" y="18269"/>
                      <a:pt x="94" y="18891"/>
                      <a:pt x="209" y="18891"/>
                    </a:cubicBezTo>
                    <a:lnTo>
                      <a:pt x="2738" y="18891"/>
                    </a:lnTo>
                    <a:lnTo>
                      <a:pt x="2923" y="21600"/>
                    </a:lnTo>
                    <a:lnTo>
                      <a:pt x="3106" y="18891"/>
                    </a:lnTo>
                    <a:lnTo>
                      <a:pt x="21391" y="18891"/>
                    </a:lnTo>
                    <a:cubicBezTo>
                      <a:pt x="21506" y="18891"/>
                      <a:pt x="21600" y="18269"/>
                      <a:pt x="21600" y="17502"/>
                    </a:cubicBezTo>
                    <a:lnTo>
                      <a:pt x="21600" y="1389"/>
                    </a:lnTo>
                    <a:cubicBezTo>
                      <a:pt x="21600" y="622"/>
                      <a:pt x="21506" y="0"/>
                      <a:pt x="21391" y="0"/>
                    </a:cubicBezTo>
                    <a:lnTo>
                      <a:pt x="209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389" name="17. Close and reopen HelloGit.txt"/>
              <p:cNvSpPr txBox="1"/>
              <p:nvPr/>
            </p:nvSpPr>
            <p:spPr>
              <a:xfrm>
                <a:off x="0" y="176212"/>
                <a:ext cx="6558758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17. Close and reopen HelloGit.txt</a:t>
                </a:r>
              </a:p>
            </p:txBody>
          </p:sp>
        </p:grpSp>
      </p:grpSp>
      <p:grpSp>
        <p:nvGrpSpPr>
          <p:cNvPr id="396" name="Group 425"/>
          <p:cNvGrpSpPr/>
          <p:nvPr/>
        </p:nvGrpSpPr>
        <p:grpSpPr>
          <a:xfrm>
            <a:off x="7721203" y="3003550"/>
            <a:ext cx="5203431" cy="3746500"/>
            <a:chOff x="0" y="0"/>
            <a:chExt cx="5203430" cy="3746500"/>
          </a:xfrm>
        </p:grpSpPr>
        <p:pic>
          <p:nvPicPr>
            <p:cNvPr id="392" name="pasted-image.png" descr="pasted-image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245" y="0"/>
              <a:ext cx="3873503" cy="3746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95" name="Shape 424"/>
            <p:cNvGrpSpPr/>
            <p:nvPr/>
          </p:nvGrpSpPr>
          <p:grpSpPr>
            <a:xfrm>
              <a:off x="-1" y="1036438"/>
              <a:ext cx="5203431" cy="1014811"/>
              <a:chOff x="0" y="0"/>
              <a:chExt cx="5203430" cy="1014810"/>
            </a:xfrm>
          </p:grpSpPr>
          <p:sp>
            <p:nvSpPr>
              <p:cNvPr id="393" name="形狀"/>
              <p:cNvSpPr/>
              <p:nvPr/>
            </p:nvSpPr>
            <p:spPr>
              <a:xfrm>
                <a:off x="-1" y="-1"/>
                <a:ext cx="5203432" cy="10148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81" y="0"/>
                    </a:moveTo>
                    <a:lnTo>
                      <a:pt x="1951" y="3218"/>
                    </a:lnTo>
                    <a:lnTo>
                      <a:pt x="264" y="3218"/>
                    </a:lnTo>
                    <a:cubicBezTo>
                      <a:pt x="118" y="3218"/>
                      <a:pt x="0" y="3824"/>
                      <a:pt x="0" y="4570"/>
                    </a:cubicBezTo>
                    <a:lnTo>
                      <a:pt x="0" y="20248"/>
                    </a:lnTo>
                    <a:cubicBezTo>
                      <a:pt x="0" y="20995"/>
                      <a:pt x="118" y="21600"/>
                      <a:pt x="264" y="21600"/>
                    </a:cubicBezTo>
                    <a:lnTo>
                      <a:pt x="21336" y="21600"/>
                    </a:lnTo>
                    <a:cubicBezTo>
                      <a:pt x="21482" y="21600"/>
                      <a:pt x="21600" y="20995"/>
                      <a:pt x="21600" y="20248"/>
                    </a:cubicBezTo>
                    <a:lnTo>
                      <a:pt x="21600" y="4570"/>
                    </a:lnTo>
                    <a:cubicBezTo>
                      <a:pt x="21600" y="3824"/>
                      <a:pt x="21482" y="3218"/>
                      <a:pt x="21336" y="3218"/>
                    </a:cubicBezTo>
                    <a:lnTo>
                      <a:pt x="2414" y="3218"/>
                    </a:lnTo>
                    <a:lnTo>
                      <a:pt x="2181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394" name="18. Back to the version 1!"/>
              <p:cNvSpPr txBox="1"/>
              <p:nvPr/>
            </p:nvSpPr>
            <p:spPr>
              <a:xfrm>
                <a:off x="-1" y="189904"/>
                <a:ext cx="5203432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r>
                  <a:t>18. Back to the version 1</a:t>
                </a:r>
                <a:r>
                  <a:rPr i="1"/>
                  <a:t>!</a:t>
                </a:r>
              </a:p>
            </p:txBody>
          </p:sp>
        </p:grp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39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129" name="Shape 1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/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Tools &amp; References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292"/>
          <p:cNvSpPr txBox="1"/>
          <p:nvPr/>
        </p:nvSpPr>
        <p:spPr>
          <a:xfrm>
            <a:off x="952500" y="2603500"/>
            <a:ext cx="12052300" cy="4485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400050" indent="-400050" algn="l" defTabSz="525779">
              <a:spcBef>
                <a:spcPts val="1800"/>
              </a:spcBef>
              <a:buSzPct val="75000"/>
              <a:buChar char="•"/>
              <a:defRPr sz="3200"/>
            </a:pPr>
            <a:r>
              <a:t>Branching steps</a:t>
            </a:r>
          </a:p>
          <a:p>
            <a:pPr marL="1333500" lvl="2" indent="-444500" algn="l">
              <a:spcBef>
                <a:spcPts val="4200"/>
              </a:spcBef>
              <a:buSzPct val="75000"/>
              <a:buChar char="•"/>
            </a:pPr>
            <a:r>
              <a:t>Creating a new branch</a:t>
            </a:r>
          </a:p>
          <a:p>
            <a:pPr marL="1315719" lvl="2" indent="-426719" algn="l" defTabSz="560830">
              <a:spcBef>
                <a:spcPts val="2800"/>
              </a:spcBef>
              <a:buSzPct val="75000"/>
              <a:buChar char="•"/>
              <a:defRPr sz="3400"/>
            </a:pPr>
            <a:endParaRPr/>
          </a:p>
          <a:p>
            <a:pPr marL="1333500" lvl="2" indent="-444500" algn="l">
              <a:spcBef>
                <a:spcPts val="4200"/>
              </a:spcBef>
              <a:buSzPct val="75000"/>
              <a:buChar char="•"/>
            </a:pPr>
            <a:r>
              <a:t>Checking out the branch</a:t>
            </a:r>
          </a:p>
        </p:txBody>
      </p:sp>
      <p:sp>
        <p:nvSpPr>
          <p:cNvPr id="399" name="Shape 390"/>
          <p:cNvSpPr txBox="1"/>
          <p:nvPr/>
        </p:nvSpPr>
        <p:spPr>
          <a:xfrm>
            <a:off x="2741956" y="4762499"/>
            <a:ext cx="560159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1">
                <a:solidFill>
                  <a:srgbClr val="0070C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git</a:t>
            </a:r>
            <a:r>
              <a:rPr>
                <a:solidFill>
                  <a:schemeClr val="accent1"/>
                </a:solidFill>
              </a:rPr>
              <a:t> branch [branch name]</a:t>
            </a:r>
          </a:p>
        </p:txBody>
      </p:sp>
      <p:sp>
        <p:nvSpPr>
          <p:cNvPr id="400" name="Shape 392"/>
          <p:cNvSpPr txBox="1"/>
          <p:nvPr/>
        </p:nvSpPr>
        <p:spPr>
          <a:xfrm>
            <a:off x="2741956" y="6546849"/>
            <a:ext cx="60588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git checkout [branch name]</a:t>
            </a:r>
          </a:p>
        </p:txBody>
      </p:sp>
      <p:sp>
        <p:nvSpPr>
          <p:cNvPr id="401" name="Shape 175"/>
          <p:cNvSpPr txBox="1"/>
          <p:nvPr/>
        </p:nvSpPr>
        <p:spPr>
          <a:xfrm>
            <a:off x="1104900" y="596900"/>
            <a:ext cx="11099800" cy="1310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8000"/>
            </a:lvl1pPr>
          </a:lstStyle>
          <a:p>
            <a:r>
              <a:t>Try yourself (1/2)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292"/>
          <p:cNvSpPr txBox="1"/>
          <p:nvPr/>
        </p:nvSpPr>
        <p:spPr>
          <a:xfrm>
            <a:off x="952500" y="2603500"/>
            <a:ext cx="12052300" cy="4485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400050" indent="-400050" algn="l" defTabSz="525779">
              <a:spcBef>
                <a:spcPts val="1800"/>
              </a:spcBef>
              <a:buSzPct val="75000"/>
              <a:buChar char="•"/>
              <a:defRPr sz="3200"/>
            </a:pPr>
            <a:r>
              <a:t>Merging steps</a:t>
            </a:r>
          </a:p>
          <a:p>
            <a:pPr marL="1333500" lvl="2" indent="-444500" algn="l">
              <a:spcBef>
                <a:spcPts val="4200"/>
              </a:spcBef>
              <a:buSzPct val="75000"/>
              <a:buChar char="•"/>
            </a:pPr>
            <a:r>
              <a:t>Checking out a branch to merge</a:t>
            </a:r>
          </a:p>
          <a:p>
            <a:pPr marL="1315719" lvl="2" indent="-426719" algn="l" defTabSz="560830">
              <a:spcBef>
                <a:spcPts val="2800"/>
              </a:spcBef>
              <a:buSzPct val="75000"/>
              <a:buChar char="•"/>
              <a:defRPr sz="3400"/>
            </a:pPr>
            <a:endParaRPr/>
          </a:p>
          <a:p>
            <a:pPr marL="1333500" lvl="2" indent="-444500" algn="l">
              <a:spcBef>
                <a:spcPts val="4200"/>
              </a:spcBef>
              <a:buSzPct val="75000"/>
              <a:buChar char="•"/>
            </a:pPr>
            <a:r>
              <a:t>Merging another branch</a:t>
            </a:r>
          </a:p>
        </p:txBody>
      </p:sp>
      <p:sp>
        <p:nvSpPr>
          <p:cNvPr id="404" name="Shape 419"/>
          <p:cNvSpPr txBox="1"/>
          <p:nvPr/>
        </p:nvSpPr>
        <p:spPr>
          <a:xfrm>
            <a:off x="2741956" y="4762500"/>
            <a:ext cx="651614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git checkout [branch 1 name]</a:t>
            </a:r>
          </a:p>
        </p:txBody>
      </p:sp>
      <p:sp>
        <p:nvSpPr>
          <p:cNvPr id="405" name="Shape 420"/>
          <p:cNvSpPr txBox="1"/>
          <p:nvPr/>
        </p:nvSpPr>
        <p:spPr>
          <a:xfrm>
            <a:off x="2741956" y="6548212"/>
            <a:ext cx="583023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git merge [branch 2 name]</a:t>
            </a:r>
          </a:p>
        </p:txBody>
      </p:sp>
      <p:sp>
        <p:nvSpPr>
          <p:cNvPr id="406" name="Shape 175"/>
          <p:cNvSpPr txBox="1"/>
          <p:nvPr/>
        </p:nvSpPr>
        <p:spPr>
          <a:xfrm>
            <a:off x="1104900" y="596900"/>
            <a:ext cx="11099800" cy="1310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8000"/>
            </a:lvl1pPr>
          </a:lstStyle>
          <a:p>
            <a:r>
              <a:t>Try yourself (2/2)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254"/>
          <p:cNvSpPr txBox="1"/>
          <p:nvPr/>
        </p:nvSpPr>
        <p:spPr>
          <a:xfrm>
            <a:off x="952500" y="2603499"/>
            <a:ext cx="11099800" cy="279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t>Install Git command line tool in your computer.</a:t>
            </a:r>
          </a:p>
          <a:p>
            <a:pPr marL="889000" lvl="1" indent="-444500" algn="l">
              <a:spcBef>
                <a:spcPts val="4200"/>
              </a:spcBef>
              <a:buSzPct val="75000"/>
              <a:buChar char="•"/>
            </a:pPr>
            <a:r>
              <a:t>Follow appendix A.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t>Follow above steps.</a:t>
            </a:r>
          </a:p>
        </p:txBody>
      </p:sp>
      <p:sp>
        <p:nvSpPr>
          <p:cNvPr id="409" name="Shape 253"/>
          <p:cNvSpPr txBox="1"/>
          <p:nvPr/>
        </p:nvSpPr>
        <p:spPr>
          <a:xfrm>
            <a:off x="952500" y="698495"/>
            <a:ext cx="11099800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8000"/>
            </a:lvl1pPr>
          </a:lstStyle>
          <a:p>
            <a:r>
              <a:t>Today’s exercise (1/2)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42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412" name="Shape 1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Tools &amp; References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43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2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Collaboration</a:t>
            </a:r>
          </a:p>
        </p:txBody>
      </p:sp>
      <p:sp>
        <p:nvSpPr>
          <p:cNvPr id="415" name="Shape 23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 work with others using git, you’ll need a server that store the repository.</a:t>
            </a:r>
          </a:p>
          <a:p>
            <a:r>
              <a:t>Git is distributed, which means</a:t>
            </a:r>
          </a:p>
          <a:p>
            <a:pPr lvl="2"/>
            <a:r>
              <a:t>Everyone can store a copy of the repository downloaded from the server to their computer and do their jobs independently. 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44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2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00"/>
            </a:lvl1pPr>
          </a:lstStyle>
          <a:p>
            <a:r>
              <a:t>Collaboration Workflows (1/2)</a:t>
            </a:r>
          </a:p>
        </p:txBody>
      </p:sp>
      <p:sp>
        <p:nvSpPr>
          <p:cNvPr id="418" name="Shape 2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6900" indent="-596900" defTabSz="549148">
              <a:spcBef>
                <a:spcPts val="3900"/>
              </a:spcBef>
              <a:buSzPct val="100000"/>
              <a:buAutoNum type="arabicPeriod"/>
              <a:defRPr sz="3300"/>
            </a:pPr>
            <a:r>
              <a:t>If you don’t have the project, </a:t>
            </a:r>
            <a:r>
              <a:rPr i="1">
                <a:solidFill>
                  <a:schemeClr val="accent5"/>
                </a:solidFill>
              </a:rPr>
              <a:t>clone</a:t>
            </a:r>
            <a:r>
              <a:t> (download) the repository from the server.</a:t>
            </a:r>
          </a:p>
          <a:p>
            <a:pPr marL="596900" indent="-596900" defTabSz="549148">
              <a:spcBef>
                <a:spcPts val="3900"/>
              </a:spcBef>
              <a:buSzPct val="100000"/>
              <a:buAutoNum type="arabicPeriod"/>
              <a:defRPr sz="3300"/>
            </a:pPr>
            <a:r>
              <a:t>Do your work and commit the changes at local. Once done, </a:t>
            </a:r>
            <a:r>
              <a:rPr i="1">
                <a:solidFill>
                  <a:schemeClr val="accent5"/>
                </a:solidFill>
              </a:rPr>
              <a:t>push</a:t>
            </a:r>
            <a:r>
              <a:t> (upload) the repository to the server.</a:t>
            </a:r>
          </a:p>
          <a:p>
            <a:pPr marL="596900" indent="-596900" defTabSz="549148">
              <a:spcBef>
                <a:spcPts val="3900"/>
              </a:spcBef>
              <a:buSzPct val="100000"/>
              <a:buAutoNum type="arabicPeriod"/>
              <a:defRPr sz="3300"/>
            </a:pPr>
            <a:r>
              <a:t>If someone else modified the project, you can </a:t>
            </a:r>
            <a:r>
              <a:rPr i="1">
                <a:solidFill>
                  <a:schemeClr val="accent5"/>
                </a:solidFill>
              </a:rPr>
              <a:t>pull</a:t>
            </a:r>
            <a:r>
              <a:t> (sync) the repository to get the updated project.</a:t>
            </a:r>
          </a:p>
          <a:p>
            <a:pPr marL="596900" indent="-596900" defTabSz="549148">
              <a:spcBef>
                <a:spcPts val="3900"/>
              </a:spcBef>
              <a:buSzPct val="100000"/>
              <a:buAutoNum type="arabicPeriod"/>
              <a:defRPr sz="3300"/>
            </a:pPr>
            <a:r>
              <a:t>Repeat 2 and 3.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45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pasted-image.pdf" descr="pasted-image.pdf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5854534" y="3111500"/>
            <a:ext cx="1295734" cy="1572047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Shape 2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00"/>
            </a:lvl1pPr>
          </a:lstStyle>
          <a:p>
            <a:r>
              <a:t>Collaboration Workflows (2/2)</a:t>
            </a:r>
          </a:p>
        </p:txBody>
      </p:sp>
      <p:pic>
        <p:nvPicPr>
          <p:cNvPr id="422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534" y="3111500"/>
            <a:ext cx="1295734" cy="1572047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Shape 240"/>
          <p:cNvSpPr txBox="1"/>
          <p:nvPr/>
        </p:nvSpPr>
        <p:spPr>
          <a:xfrm>
            <a:off x="3283506" y="7763526"/>
            <a:ext cx="164304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A</a:t>
            </a:r>
          </a:p>
        </p:txBody>
      </p:sp>
      <p:sp>
        <p:nvSpPr>
          <p:cNvPr id="424" name="Shape 241"/>
          <p:cNvSpPr txBox="1"/>
          <p:nvPr/>
        </p:nvSpPr>
        <p:spPr>
          <a:xfrm>
            <a:off x="8163527" y="7763526"/>
            <a:ext cx="14724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B</a:t>
            </a:r>
          </a:p>
        </p:txBody>
      </p:sp>
      <p:sp>
        <p:nvSpPr>
          <p:cNvPr id="425" name="Shape 242"/>
          <p:cNvSpPr txBox="1"/>
          <p:nvPr/>
        </p:nvSpPr>
        <p:spPr>
          <a:xfrm>
            <a:off x="5883102" y="4765408"/>
            <a:ext cx="123859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Server</a:t>
            </a:r>
          </a:p>
        </p:txBody>
      </p:sp>
      <p:pic>
        <p:nvPicPr>
          <p:cNvPr id="426" name="pasted-image.pdf" descr="pasted-image.pdf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5854534" y="3111500"/>
            <a:ext cx="1295734" cy="1572047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Shape 244"/>
          <p:cNvSpPr txBox="1"/>
          <p:nvPr/>
        </p:nvSpPr>
        <p:spPr>
          <a:xfrm>
            <a:off x="3613538" y="5486399"/>
            <a:ext cx="98298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Clone</a:t>
            </a:r>
          </a:p>
        </p:txBody>
      </p:sp>
      <p:sp>
        <p:nvSpPr>
          <p:cNvPr id="428" name="Shape 245"/>
          <p:cNvSpPr txBox="1"/>
          <p:nvPr/>
        </p:nvSpPr>
        <p:spPr>
          <a:xfrm>
            <a:off x="8408281" y="5486399"/>
            <a:ext cx="98298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Clone</a:t>
            </a:r>
          </a:p>
        </p:txBody>
      </p:sp>
      <p:pic>
        <p:nvPicPr>
          <p:cNvPr id="429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904" y="6124164"/>
            <a:ext cx="1295734" cy="1572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430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161" y="6124164"/>
            <a:ext cx="1295734" cy="157204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46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mph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.00"/>
                                      </p:to>
                                    </p:set>
                                    <p:animEffect filter="image" prLst="opacity: 1.00; ">
                                      <p:cBhvr>
                                        <p:cTn id="10" dur="indefinite" fill="hold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184345 0.308537" pathEditMode="relative">
                                      <p:cBhvr>
                                        <p:cTn id="13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00"/>
                            </p:stCondLst>
                            <p:childTnLst>
                              <p:par>
                                <p:cTn id="25" presetID="9" presetClass="emph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.00"/>
                                      </p:to>
                                    </p:set>
                                    <p:animEffect filter="image" prLst="opacity: 1.00; ">
                                      <p:cBhvr>
                                        <p:cTn id="27" dur="1000" fill="hold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00"/>
                            </p:stCondLst>
                            <p:childTnLst>
                              <p:par>
                                <p:cTn id="29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84345 0.308537" pathEditMode="relative">
                                      <p:cBhvr>
                                        <p:cTn id="30" dur="1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400"/>
                            </p:stCondLst>
                            <p:childTnLst>
                              <p:par>
                                <p:cTn id="32" presetID="9" presetClass="entr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400"/>
                            </p:stCondLst>
                            <p:childTnLst>
                              <p:par>
                                <p:cTn id="36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" grpId="2" animBg="1" advAuto="0"/>
      <p:bldP spid="423" grpId="4" animBg="1" advAuto="0"/>
      <p:bldP spid="424" grpId="9" animBg="1" advAuto="0"/>
      <p:bldP spid="426" grpId="7" animBg="1" advAuto="0"/>
      <p:bldP spid="427" grpId="1" animBg="1" advAuto="0"/>
      <p:bldP spid="428" grpId="6" animBg="1" advAuto="0"/>
      <p:bldP spid="429" grpId="10" animBg="1" advAuto="0"/>
      <p:bldP spid="430" grpId="5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534" y="3111500"/>
            <a:ext cx="1295734" cy="1572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161" y="6124164"/>
            <a:ext cx="1295734" cy="1572049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Shape 2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00"/>
            </a:lvl1pPr>
          </a:lstStyle>
          <a:p>
            <a:r>
              <a:t>Collaboration Workflows (2/2)</a:t>
            </a:r>
          </a:p>
        </p:txBody>
      </p:sp>
      <p:sp>
        <p:nvSpPr>
          <p:cNvPr id="435" name="Shape 251"/>
          <p:cNvSpPr txBox="1"/>
          <p:nvPr/>
        </p:nvSpPr>
        <p:spPr>
          <a:xfrm>
            <a:off x="3283506" y="7763526"/>
            <a:ext cx="164304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A</a:t>
            </a:r>
          </a:p>
        </p:txBody>
      </p:sp>
      <p:sp>
        <p:nvSpPr>
          <p:cNvPr id="436" name="Shape 252"/>
          <p:cNvSpPr txBox="1"/>
          <p:nvPr/>
        </p:nvSpPr>
        <p:spPr>
          <a:xfrm>
            <a:off x="8163527" y="7763526"/>
            <a:ext cx="14724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B</a:t>
            </a:r>
          </a:p>
        </p:txBody>
      </p:sp>
      <p:sp>
        <p:nvSpPr>
          <p:cNvPr id="437" name="Shape 253"/>
          <p:cNvSpPr txBox="1"/>
          <p:nvPr/>
        </p:nvSpPr>
        <p:spPr>
          <a:xfrm>
            <a:off x="5883102" y="4765408"/>
            <a:ext cx="123859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Server</a:t>
            </a:r>
          </a:p>
        </p:txBody>
      </p:sp>
      <p:pic>
        <p:nvPicPr>
          <p:cNvPr id="438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904" y="6124164"/>
            <a:ext cx="1295734" cy="1572049"/>
          </a:xfrm>
          <a:prstGeom prst="rect">
            <a:avLst/>
          </a:prstGeom>
          <a:ln w="12700">
            <a:miter lim="400000"/>
          </a:ln>
        </p:spPr>
      </p:pic>
      <p:sp>
        <p:nvSpPr>
          <p:cNvPr id="439" name="Shape 255"/>
          <p:cNvSpPr txBox="1"/>
          <p:nvPr/>
        </p:nvSpPr>
        <p:spPr>
          <a:xfrm>
            <a:off x="3468122" y="5486399"/>
            <a:ext cx="127381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Commit</a:t>
            </a:r>
          </a:p>
        </p:txBody>
      </p:sp>
      <p:grpSp>
        <p:nvGrpSpPr>
          <p:cNvPr id="442" name="Shape 256"/>
          <p:cNvGrpSpPr/>
          <p:nvPr/>
        </p:nvGrpSpPr>
        <p:grpSpPr>
          <a:xfrm>
            <a:off x="3722639" y="6527799"/>
            <a:ext cx="764781" cy="764782"/>
            <a:chOff x="0" y="0"/>
            <a:chExt cx="764780" cy="764780"/>
          </a:xfrm>
        </p:grpSpPr>
        <p:sp>
          <p:nvSpPr>
            <p:cNvPr id="440" name="圓形"/>
            <p:cNvSpPr/>
            <p:nvPr/>
          </p:nvSpPr>
          <p:spPr>
            <a:xfrm>
              <a:off x="-1" y="-1"/>
              <a:ext cx="764782" cy="764782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 b="1">
                  <a:solidFill>
                    <a:srgbClr val="FFFFFF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pPr>
              <a:endParaRPr/>
            </a:p>
          </p:txBody>
        </p:sp>
        <p:sp>
          <p:nvSpPr>
            <p:cNvPr id="441" name="A"/>
            <p:cNvSpPr txBox="1"/>
            <p:nvPr/>
          </p:nvSpPr>
          <p:spPr>
            <a:xfrm>
              <a:off x="111999" y="122039"/>
              <a:ext cx="540781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FFFFFF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lvl1pPr>
            </a:lstStyle>
            <a:p>
              <a:r>
                <a:t>A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47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9" presetClass="exit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4" dur="1000" fill="hold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9" grpId="1" animBg="1" advAuto="0"/>
      <p:bldP spid="439" grpId="3" animBg="1" advAuto="0"/>
      <p:bldP spid="442" grpId="2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534" y="3111500"/>
            <a:ext cx="1295734" cy="15720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49" name="Group 262"/>
          <p:cNvGrpSpPr/>
          <p:nvPr/>
        </p:nvGrpSpPr>
        <p:grpSpPr>
          <a:xfrm>
            <a:off x="3457161" y="6121399"/>
            <a:ext cx="1295735" cy="1572050"/>
            <a:chOff x="0" y="0"/>
            <a:chExt cx="1295733" cy="1572048"/>
          </a:xfrm>
        </p:grpSpPr>
        <p:pic>
          <p:nvPicPr>
            <p:cNvPr id="445" name="pasted-image.pdf" descr="pasted-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48" name="Shape 261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446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  <a:endParaRPr/>
              </a:p>
            </p:txBody>
          </p:sp>
          <p:sp>
            <p:nvSpPr>
              <p:cNvPr id="447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r>
                  <a:t>A</a:t>
                </a:r>
              </a:p>
            </p:txBody>
          </p:sp>
        </p:grpSp>
      </p:grpSp>
      <p:grpSp>
        <p:nvGrpSpPr>
          <p:cNvPr id="454" name="Group 265"/>
          <p:cNvGrpSpPr/>
          <p:nvPr/>
        </p:nvGrpSpPr>
        <p:grpSpPr>
          <a:xfrm>
            <a:off x="3457161" y="6121399"/>
            <a:ext cx="1295735" cy="1572050"/>
            <a:chOff x="0" y="0"/>
            <a:chExt cx="1295733" cy="1572048"/>
          </a:xfrm>
        </p:grpSpPr>
        <p:pic>
          <p:nvPicPr>
            <p:cNvPr id="450" name="pasted-image.pdf" descr="pasted-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53" name="Shape 264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451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  <a:endParaRPr/>
              </a:p>
            </p:txBody>
          </p:sp>
          <p:sp>
            <p:nvSpPr>
              <p:cNvPr id="452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r>
                  <a:t>A</a:t>
                </a:r>
              </a:p>
            </p:txBody>
          </p:sp>
        </p:grpSp>
      </p:grpSp>
      <p:sp>
        <p:nvSpPr>
          <p:cNvPr id="455" name="Shape 2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00"/>
            </a:lvl1pPr>
          </a:lstStyle>
          <a:p>
            <a:r>
              <a:t>Collaboration Workflows (2/2)</a:t>
            </a:r>
          </a:p>
        </p:txBody>
      </p:sp>
      <p:sp>
        <p:nvSpPr>
          <p:cNvPr id="456" name="Shape 267"/>
          <p:cNvSpPr txBox="1"/>
          <p:nvPr/>
        </p:nvSpPr>
        <p:spPr>
          <a:xfrm>
            <a:off x="3283506" y="7763526"/>
            <a:ext cx="164304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A</a:t>
            </a:r>
          </a:p>
        </p:txBody>
      </p:sp>
      <p:sp>
        <p:nvSpPr>
          <p:cNvPr id="457" name="Shape 268"/>
          <p:cNvSpPr txBox="1"/>
          <p:nvPr/>
        </p:nvSpPr>
        <p:spPr>
          <a:xfrm>
            <a:off x="8163527" y="7763526"/>
            <a:ext cx="14724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B</a:t>
            </a:r>
          </a:p>
        </p:txBody>
      </p:sp>
      <p:sp>
        <p:nvSpPr>
          <p:cNvPr id="458" name="Shape 269"/>
          <p:cNvSpPr txBox="1"/>
          <p:nvPr/>
        </p:nvSpPr>
        <p:spPr>
          <a:xfrm>
            <a:off x="5883102" y="4765408"/>
            <a:ext cx="123859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Server</a:t>
            </a:r>
          </a:p>
        </p:txBody>
      </p:sp>
      <p:pic>
        <p:nvPicPr>
          <p:cNvPr id="459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904" y="6121400"/>
            <a:ext cx="1295735" cy="1572047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Shape 271"/>
          <p:cNvSpPr txBox="1"/>
          <p:nvPr/>
        </p:nvSpPr>
        <p:spPr>
          <a:xfrm>
            <a:off x="3708152" y="5486399"/>
            <a:ext cx="79375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Push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48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84345 -0.308594" pathEditMode="relative">
                                      <p:cBhvr>
                                        <p:cTn id="11" dur="1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xit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4" dur="1000" fill="hold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" grpId="1" animBg="1" advAuto="0"/>
      <p:bldP spid="460" grpId="3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roup 276"/>
          <p:cNvGrpSpPr/>
          <p:nvPr/>
        </p:nvGrpSpPr>
        <p:grpSpPr>
          <a:xfrm>
            <a:off x="5854532" y="3111499"/>
            <a:ext cx="1295735" cy="1572050"/>
            <a:chOff x="0" y="0"/>
            <a:chExt cx="1295733" cy="1572048"/>
          </a:xfrm>
        </p:grpSpPr>
        <p:pic>
          <p:nvPicPr>
            <p:cNvPr id="462" name="pasted-image.pdf" descr="pasted-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65" name="Shape 275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463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  <a:endParaRPr/>
              </a:p>
            </p:txBody>
          </p:sp>
          <p:sp>
            <p:nvSpPr>
              <p:cNvPr id="464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r>
                  <a:t>A</a:t>
                </a:r>
              </a:p>
            </p:txBody>
          </p:sp>
        </p:grpSp>
      </p:grpSp>
      <p:sp>
        <p:nvSpPr>
          <p:cNvPr id="467" name="Shape 2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00"/>
            </a:lvl1pPr>
          </a:lstStyle>
          <a:p>
            <a:r>
              <a:t>Collaboration Workflows (2/2)</a:t>
            </a:r>
          </a:p>
        </p:txBody>
      </p:sp>
      <p:sp>
        <p:nvSpPr>
          <p:cNvPr id="468" name="Shape 278"/>
          <p:cNvSpPr txBox="1"/>
          <p:nvPr/>
        </p:nvSpPr>
        <p:spPr>
          <a:xfrm>
            <a:off x="3283506" y="7763526"/>
            <a:ext cx="164304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A</a:t>
            </a:r>
          </a:p>
        </p:txBody>
      </p:sp>
      <p:sp>
        <p:nvSpPr>
          <p:cNvPr id="469" name="Shape 279"/>
          <p:cNvSpPr txBox="1"/>
          <p:nvPr/>
        </p:nvSpPr>
        <p:spPr>
          <a:xfrm>
            <a:off x="8163527" y="7763526"/>
            <a:ext cx="14724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B</a:t>
            </a:r>
          </a:p>
        </p:txBody>
      </p:sp>
      <p:sp>
        <p:nvSpPr>
          <p:cNvPr id="470" name="Shape 280"/>
          <p:cNvSpPr txBox="1"/>
          <p:nvPr/>
        </p:nvSpPr>
        <p:spPr>
          <a:xfrm>
            <a:off x="5883102" y="4765408"/>
            <a:ext cx="123859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Server</a:t>
            </a:r>
          </a:p>
        </p:txBody>
      </p:sp>
      <p:pic>
        <p:nvPicPr>
          <p:cNvPr id="471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904" y="6121400"/>
            <a:ext cx="1295735" cy="15720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76" name="Group 284"/>
          <p:cNvGrpSpPr/>
          <p:nvPr/>
        </p:nvGrpSpPr>
        <p:grpSpPr>
          <a:xfrm>
            <a:off x="3457161" y="6121399"/>
            <a:ext cx="1295735" cy="1572050"/>
            <a:chOff x="0" y="0"/>
            <a:chExt cx="1295733" cy="1572048"/>
          </a:xfrm>
        </p:grpSpPr>
        <p:pic>
          <p:nvPicPr>
            <p:cNvPr id="472" name="pasted-image.pdf" descr="pasted-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75" name="Shape 283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473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  <a:endParaRPr/>
              </a:p>
            </p:txBody>
          </p:sp>
          <p:sp>
            <p:nvSpPr>
              <p:cNvPr id="474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r>
                  <a:t>A</a:t>
                </a:r>
              </a:p>
            </p:txBody>
          </p:sp>
        </p:grpSp>
      </p:grpSp>
      <p:sp>
        <p:nvSpPr>
          <p:cNvPr id="477" name="Shape 285"/>
          <p:cNvSpPr txBox="1"/>
          <p:nvPr/>
        </p:nvSpPr>
        <p:spPr>
          <a:xfrm>
            <a:off x="8585922" y="5486399"/>
            <a:ext cx="62769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Pull</a:t>
            </a:r>
          </a:p>
        </p:txBody>
      </p:sp>
      <p:grpSp>
        <p:nvGrpSpPr>
          <p:cNvPr id="482" name="Group 288"/>
          <p:cNvGrpSpPr/>
          <p:nvPr/>
        </p:nvGrpSpPr>
        <p:grpSpPr>
          <a:xfrm>
            <a:off x="5854532" y="3111499"/>
            <a:ext cx="1295735" cy="1572050"/>
            <a:chOff x="0" y="0"/>
            <a:chExt cx="1295733" cy="1572048"/>
          </a:xfrm>
        </p:grpSpPr>
        <p:pic>
          <p:nvPicPr>
            <p:cNvPr id="478" name="pasted-image.pdf" descr="pasted-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81" name="Shape 287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479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  <a:endParaRPr/>
              </a:p>
            </p:txBody>
          </p:sp>
          <p:sp>
            <p:nvSpPr>
              <p:cNvPr id="480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r>
                  <a:t>A</a:t>
                </a:r>
              </a:p>
            </p:txBody>
          </p:sp>
        </p:grp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49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84345 0.308594" pathEditMode="relative">
                                      <p:cBhvr>
                                        <p:cTn id="11" dur="10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" grpId="1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Teaching Assistants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3BAEFA-5ADD-924E-A735-8050E55E9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2800350"/>
            <a:ext cx="12128500" cy="41529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roup 276"/>
          <p:cNvGrpSpPr/>
          <p:nvPr/>
        </p:nvGrpSpPr>
        <p:grpSpPr>
          <a:xfrm>
            <a:off x="5854532" y="3111499"/>
            <a:ext cx="1295735" cy="1572050"/>
            <a:chOff x="0" y="0"/>
            <a:chExt cx="1295733" cy="1572048"/>
          </a:xfrm>
        </p:grpSpPr>
        <p:pic>
          <p:nvPicPr>
            <p:cNvPr id="484" name="pasted-image.pdf" descr="pasted-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87" name="Shape 275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485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  <a:endParaRPr/>
              </a:p>
            </p:txBody>
          </p:sp>
          <p:sp>
            <p:nvSpPr>
              <p:cNvPr id="486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r>
                  <a:t>A</a:t>
                </a:r>
              </a:p>
            </p:txBody>
          </p:sp>
        </p:grpSp>
      </p:grpSp>
      <p:sp>
        <p:nvSpPr>
          <p:cNvPr id="489" name="Shape 2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00"/>
            </a:lvl1pPr>
          </a:lstStyle>
          <a:p>
            <a:r>
              <a:t>Collaboration Workflows (2/2)</a:t>
            </a:r>
          </a:p>
        </p:txBody>
      </p:sp>
      <p:sp>
        <p:nvSpPr>
          <p:cNvPr id="490" name="Shape 278"/>
          <p:cNvSpPr txBox="1"/>
          <p:nvPr/>
        </p:nvSpPr>
        <p:spPr>
          <a:xfrm>
            <a:off x="3283506" y="7763526"/>
            <a:ext cx="164304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A</a:t>
            </a:r>
          </a:p>
        </p:txBody>
      </p:sp>
      <p:sp>
        <p:nvSpPr>
          <p:cNvPr id="491" name="Shape 279"/>
          <p:cNvSpPr txBox="1"/>
          <p:nvPr/>
        </p:nvSpPr>
        <p:spPr>
          <a:xfrm>
            <a:off x="8163527" y="7763526"/>
            <a:ext cx="14724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B</a:t>
            </a:r>
          </a:p>
        </p:txBody>
      </p:sp>
      <p:sp>
        <p:nvSpPr>
          <p:cNvPr id="492" name="Shape 280"/>
          <p:cNvSpPr txBox="1"/>
          <p:nvPr/>
        </p:nvSpPr>
        <p:spPr>
          <a:xfrm>
            <a:off x="5883102" y="4765408"/>
            <a:ext cx="123859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Server</a:t>
            </a:r>
          </a:p>
        </p:txBody>
      </p:sp>
      <p:pic>
        <p:nvPicPr>
          <p:cNvPr id="493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904" y="6121400"/>
            <a:ext cx="1295735" cy="15720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98" name="Group 284"/>
          <p:cNvGrpSpPr/>
          <p:nvPr/>
        </p:nvGrpSpPr>
        <p:grpSpPr>
          <a:xfrm>
            <a:off x="3457161" y="6121399"/>
            <a:ext cx="1295735" cy="1572050"/>
            <a:chOff x="0" y="0"/>
            <a:chExt cx="1295733" cy="1572048"/>
          </a:xfrm>
        </p:grpSpPr>
        <p:pic>
          <p:nvPicPr>
            <p:cNvPr id="494" name="pasted-image.pdf" descr="pasted-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97" name="Shape 283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495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  <a:endParaRPr/>
              </a:p>
            </p:txBody>
          </p:sp>
          <p:sp>
            <p:nvSpPr>
              <p:cNvPr id="496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r>
                  <a:t>A</a:t>
                </a:r>
              </a:p>
            </p:txBody>
          </p:sp>
        </p:grpSp>
      </p:grpSp>
      <p:sp>
        <p:nvSpPr>
          <p:cNvPr id="499" name="Shape 285"/>
          <p:cNvSpPr txBox="1"/>
          <p:nvPr/>
        </p:nvSpPr>
        <p:spPr>
          <a:xfrm>
            <a:off x="8585922" y="5486399"/>
            <a:ext cx="62769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Pull</a:t>
            </a:r>
          </a:p>
        </p:txBody>
      </p:sp>
      <p:grpSp>
        <p:nvGrpSpPr>
          <p:cNvPr id="504" name="Group 288"/>
          <p:cNvGrpSpPr/>
          <p:nvPr/>
        </p:nvGrpSpPr>
        <p:grpSpPr>
          <a:xfrm>
            <a:off x="5854532" y="3111499"/>
            <a:ext cx="1295735" cy="1572050"/>
            <a:chOff x="0" y="0"/>
            <a:chExt cx="1295733" cy="1572048"/>
          </a:xfrm>
        </p:grpSpPr>
        <p:pic>
          <p:nvPicPr>
            <p:cNvPr id="500" name="pasted-image.pdf" descr="pasted-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03" name="Shape 287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501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  <a:endParaRPr/>
              </a:p>
            </p:txBody>
          </p:sp>
          <p:sp>
            <p:nvSpPr>
              <p:cNvPr id="502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r>
                  <a:t>A</a:t>
                </a:r>
              </a:p>
            </p:txBody>
          </p:sp>
        </p:grpSp>
      </p:grpSp>
      <p:grpSp>
        <p:nvGrpSpPr>
          <p:cNvPr id="507" name="Shape 287"/>
          <p:cNvGrpSpPr/>
          <p:nvPr/>
        </p:nvGrpSpPr>
        <p:grpSpPr>
          <a:xfrm>
            <a:off x="8517380" y="6525032"/>
            <a:ext cx="764781" cy="764781"/>
            <a:chOff x="0" y="0"/>
            <a:chExt cx="764780" cy="764780"/>
          </a:xfrm>
        </p:grpSpPr>
        <p:sp>
          <p:nvSpPr>
            <p:cNvPr id="505" name="圓形"/>
            <p:cNvSpPr/>
            <p:nvPr/>
          </p:nvSpPr>
          <p:spPr>
            <a:xfrm>
              <a:off x="-1" y="-1"/>
              <a:ext cx="764782" cy="764782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 b="1">
                  <a:solidFill>
                    <a:srgbClr val="FFFFFF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pPr>
              <a:endParaRPr/>
            </a:p>
          </p:txBody>
        </p:sp>
        <p:sp>
          <p:nvSpPr>
            <p:cNvPr id="506" name="A"/>
            <p:cNvSpPr txBox="1"/>
            <p:nvPr/>
          </p:nvSpPr>
          <p:spPr>
            <a:xfrm>
              <a:off x="111998" y="122039"/>
              <a:ext cx="540784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FFFFFF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lvl1pPr>
            </a:lstStyle>
            <a:p>
              <a:r>
                <a:t>A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123"/>
          <p:cNvSpPr txBox="1">
            <a:spLocks noGrp="1"/>
          </p:cNvSpPr>
          <p:nvPr>
            <p:ph type="title"/>
          </p:nvPr>
        </p:nvSpPr>
        <p:spPr>
          <a:xfrm>
            <a:off x="1051477" y="3241842"/>
            <a:ext cx="11130547" cy="3302001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t>Why Authentication Failed?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51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Collaboration Workflow</a:t>
            </a:r>
          </a:p>
        </p:txBody>
      </p:sp>
      <p:sp>
        <p:nvSpPr>
          <p:cNvPr id="512" name="Shape 5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If you tried to clone the code template from a server and want to push the modified file.</a:t>
            </a:r>
          </a:p>
          <a:p>
            <a:pPr lvl="2">
              <a:spcBef>
                <a:spcPts val="1200"/>
              </a:spcBef>
            </a:pPr>
            <a:r>
              <a:t>You will get authentication failed.</a:t>
            </a:r>
          </a:p>
          <a:p>
            <a:pPr lvl="2">
              <a:spcBef>
                <a:spcPts val="1200"/>
              </a:spcBef>
            </a:pPr>
            <a:r>
              <a:t>It’s because it was a project of others, which means you are not able to save the changes back to the server.</a:t>
            </a:r>
          </a:p>
          <a:p>
            <a:pPr>
              <a:spcBef>
                <a:spcPts val="1800"/>
              </a:spcBef>
            </a:pPr>
            <a:r>
              <a:t>So, how can I copy a project from others on a open source platform like Github?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52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fork_PNG3068.png" descr="fork_PNG30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" y="0"/>
            <a:ext cx="11704320" cy="97536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7" name="Group 545"/>
          <p:cNvGrpSpPr/>
          <p:nvPr/>
        </p:nvGrpSpPr>
        <p:grpSpPr>
          <a:xfrm>
            <a:off x="2690811" y="3397250"/>
            <a:ext cx="3914776" cy="2959100"/>
            <a:chOff x="0" y="0"/>
            <a:chExt cx="3914775" cy="2959099"/>
          </a:xfrm>
        </p:grpSpPr>
        <p:sp>
          <p:nvSpPr>
            <p:cNvPr id="515" name="Shape 543"/>
            <p:cNvSpPr txBox="1"/>
            <p:nvPr/>
          </p:nvSpPr>
          <p:spPr>
            <a:xfrm>
              <a:off x="0" y="253999"/>
              <a:ext cx="3914775" cy="2705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5000"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Fork</a:t>
              </a:r>
            </a:p>
          </p:txBody>
        </p:sp>
        <p:sp>
          <p:nvSpPr>
            <p:cNvPr id="516" name="Shape 544"/>
            <p:cNvSpPr txBox="1"/>
            <p:nvPr/>
          </p:nvSpPr>
          <p:spPr>
            <a:xfrm>
              <a:off x="146519" y="0"/>
              <a:ext cx="2453336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Avenir Next Ultra Light"/>
                  <a:ea typeface="Avenir Next Ultra Light"/>
                  <a:cs typeface="Avenir Next Ultra Light"/>
                  <a:sym typeface="Avenir Next Ultra Light"/>
                </a:defRPr>
              </a:lvl1pPr>
            </a:lstStyle>
            <a:p>
              <a:r>
                <a:t>Introducing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53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4" grpId="1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1" name="Shape 547"/>
          <p:cNvGrpSpPr/>
          <p:nvPr/>
        </p:nvGrpSpPr>
        <p:grpSpPr>
          <a:xfrm>
            <a:off x="3216750" y="5365750"/>
            <a:ext cx="990603" cy="990600"/>
            <a:chOff x="0" y="0"/>
            <a:chExt cx="990602" cy="990600"/>
          </a:xfrm>
        </p:grpSpPr>
        <p:sp>
          <p:nvSpPr>
            <p:cNvPr id="519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20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</a:t>
              </a:r>
            </a:p>
          </p:txBody>
        </p:sp>
      </p:grpSp>
      <p:grpSp>
        <p:nvGrpSpPr>
          <p:cNvPr id="524" name="Shape 548"/>
          <p:cNvGrpSpPr/>
          <p:nvPr/>
        </p:nvGrpSpPr>
        <p:grpSpPr>
          <a:xfrm>
            <a:off x="854551" y="2597150"/>
            <a:ext cx="990603" cy="990600"/>
            <a:chOff x="0" y="0"/>
            <a:chExt cx="990602" cy="990600"/>
          </a:xfrm>
        </p:grpSpPr>
        <p:sp>
          <p:nvSpPr>
            <p:cNvPr id="522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23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</a:t>
              </a:r>
            </a:p>
          </p:txBody>
        </p:sp>
      </p:grpSp>
      <p:sp>
        <p:nvSpPr>
          <p:cNvPr id="544" name="Connector 549"/>
          <p:cNvSpPr/>
          <p:nvPr/>
        </p:nvSpPr>
        <p:spPr>
          <a:xfrm>
            <a:off x="1670675" y="3468469"/>
            <a:ext cx="1720544" cy="201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28" name="Shape 550"/>
          <p:cNvGrpSpPr/>
          <p:nvPr/>
        </p:nvGrpSpPr>
        <p:grpSpPr>
          <a:xfrm>
            <a:off x="5578950" y="5365750"/>
            <a:ext cx="990603" cy="990600"/>
            <a:chOff x="0" y="0"/>
            <a:chExt cx="990602" cy="990600"/>
          </a:xfrm>
        </p:grpSpPr>
        <p:sp>
          <p:nvSpPr>
            <p:cNvPr id="526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27" name="A1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A1</a:t>
              </a:r>
            </a:p>
          </p:txBody>
        </p:sp>
      </p:grpSp>
      <p:sp>
        <p:nvSpPr>
          <p:cNvPr id="545" name="Connector 551"/>
          <p:cNvSpPr/>
          <p:nvPr/>
        </p:nvSpPr>
        <p:spPr>
          <a:xfrm>
            <a:off x="4207164" y="5861050"/>
            <a:ext cx="137197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1080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32" name="Shape 552"/>
          <p:cNvGrpSpPr/>
          <p:nvPr/>
        </p:nvGrpSpPr>
        <p:grpSpPr>
          <a:xfrm>
            <a:off x="7941150" y="5365750"/>
            <a:ext cx="990603" cy="990600"/>
            <a:chOff x="0" y="0"/>
            <a:chExt cx="990602" cy="990600"/>
          </a:xfrm>
        </p:grpSpPr>
        <p:sp>
          <p:nvSpPr>
            <p:cNvPr id="530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31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A2</a:t>
              </a:r>
            </a:p>
          </p:txBody>
        </p:sp>
      </p:grpSp>
      <p:sp>
        <p:nvSpPr>
          <p:cNvPr id="546" name="Connector 553"/>
          <p:cNvSpPr/>
          <p:nvPr/>
        </p:nvSpPr>
        <p:spPr>
          <a:xfrm>
            <a:off x="6569364" y="5861050"/>
            <a:ext cx="1371973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534" name="Shape 554"/>
          <p:cNvSpPr txBox="1"/>
          <p:nvPr/>
        </p:nvSpPr>
        <p:spPr>
          <a:xfrm>
            <a:off x="2446336" y="6623050"/>
            <a:ext cx="253142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Forked from Red</a:t>
            </a:r>
          </a:p>
        </p:txBody>
      </p:sp>
      <p:sp>
        <p:nvSpPr>
          <p:cNvPr id="535" name="Shape 555"/>
          <p:cNvSpPr txBox="1"/>
          <p:nvPr/>
        </p:nvSpPr>
        <p:spPr>
          <a:xfrm>
            <a:off x="5437345" y="6623050"/>
            <a:ext cx="127381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Commit</a:t>
            </a:r>
          </a:p>
        </p:txBody>
      </p:sp>
      <p:sp>
        <p:nvSpPr>
          <p:cNvPr id="536" name="Shape 556"/>
          <p:cNvSpPr txBox="1"/>
          <p:nvPr/>
        </p:nvSpPr>
        <p:spPr>
          <a:xfrm>
            <a:off x="7799544" y="6623050"/>
            <a:ext cx="127381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Commit</a:t>
            </a:r>
          </a:p>
        </p:txBody>
      </p:sp>
      <p:grpSp>
        <p:nvGrpSpPr>
          <p:cNvPr id="539" name="Shape 557"/>
          <p:cNvGrpSpPr/>
          <p:nvPr/>
        </p:nvGrpSpPr>
        <p:grpSpPr>
          <a:xfrm>
            <a:off x="7941150" y="2597150"/>
            <a:ext cx="990603" cy="990600"/>
            <a:chOff x="0" y="0"/>
            <a:chExt cx="990602" cy="990600"/>
          </a:xfrm>
        </p:grpSpPr>
        <p:sp>
          <p:nvSpPr>
            <p:cNvPr id="537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noFill/>
            <a:ln w="25400" cap="rnd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53585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38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53585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A2</a:t>
              </a:r>
            </a:p>
          </p:txBody>
        </p:sp>
      </p:grpSp>
      <p:sp>
        <p:nvSpPr>
          <p:cNvPr id="547" name="Connector 558"/>
          <p:cNvSpPr/>
          <p:nvPr/>
        </p:nvSpPr>
        <p:spPr>
          <a:xfrm>
            <a:off x="8436451" y="3600449"/>
            <a:ext cx="1" cy="1765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14400"/>
                  <a:pt x="0" y="7200"/>
                  <a:pt x="21600" y="0"/>
                </a:cubicBezTo>
              </a:path>
            </a:pathLst>
          </a:cu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41" name="Shape 559"/>
          <p:cNvSpPr txBox="1"/>
          <p:nvPr/>
        </p:nvSpPr>
        <p:spPr>
          <a:xfrm>
            <a:off x="8659652" y="4216399"/>
            <a:ext cx="349059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Open a Merge Request</a:t>
            </a:r>
          </a:p>
        </p:txBody>
      </p:sp>
      <p:sp>
        <p:nvSpPr>
          <p:cNvPr id="542" name="Shape 560"/>
          <p:cNvSpPr txBox="1"/>
          <p:nvPr/>
        </p:nvSpPr>
        <p:spPr>
          <a:xfrm>
            <a:off x="527786" y="1854199"/>
            <a:ext cx="261472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  <a:latin typeface="나눔손글씨 펜"/>
                <a:ea typeface="나눔손글씨 펜"/>
                <a:cs typeface="나눔손글씨 펜"/>
                <a:sym typeface="나눔손글씨 펜"/>
              </a:defRPr>
            </a:lvl1pPr>
          </a:lstStyle>
          <a:p>
            <a:r>
              <a:t>Original Project</a:t>
            </a:r>
          </a:p>
        </p:txBody>
      </p:sp>
      <p:sp>
        <p:nvSpPr>
          <p:cNvPr id="543" name="Shape 561"/>
          <p:cNvSpPr txBox="1"/>
          <p:nvPr/>
        </p:nvSpPr>
        <p:spPr>
          <a:xfrm>
            <a:off x="2930982" y="4565648"/>
            <a:ext cx="245653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2"/>
                </a:solidFill>
                <a:latin typeface="나눔손글씨 펜"/>
                <a:ea typeface="나눔손글씨 펜"/>
                <a:cs typeface="나눔손글씨 펜"/>
                <a:sym typeface="나눔손글씨 펜"/>
              </a:defRPr>
            </a:lvl1pPr>
          </a:lstStyle>
          <a:p>
            <a:r>
              <a:t>Forked Project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54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1" name="Shape 565"/>
          <p:cNvGrpSpPr/>
          <p:nvPr/>
        </p:nvGrpSpPr>
        <p:grpSpPr>
          <a:xfrm>
            <a:off x="3216750" y="5365750"/>
            <a:ext cx="990603" cy="990600"/>
            <a:chOff x="0" y="0"/>
            <a:chExt cx="990602" cy="990600"/>
          </a:xfrm>
        </p:grpSpPr>
        <p:sp>
          <p:nvSpPr>
            <p:cNvPr id="549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50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</a:t>
              </a:r>
            </a:p>
          </p:txBody>
        </p:sp>
      </p:grpSp>
      <p:grpSp>
        <p:nvGrpSpPr>
          <p:cNvPr id="554" name="Shape 566"/>
          <p:cNvGrpSpPr/>
          <p:nvPr/>
        </p:nvGrpSpPr>
        <p:grpSpPr>
          <a:xfrm>
            <a:off x="854551" y="2597150"/>
            <a:ext cx="990603" cy="990600"/>
            <a:chOff x="0" y="0"/>
            <a:chExt cx="990602" cy="990600"/>
          </a:xfrm>
        </p:grpSpPr>
        <p:sp>
          <p:nvSpPr>
            <p:cNvPr id="552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53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</a:t>
              </a:r>
            </a:p>
          </p:txBody>
        </p:sp>
      </p:grpSp>
      <p:sp>
        <p:nvSpPr>
          <p:cNvPr id="571" name="Connector 567"/>
          <p:cNvSpPr/>
          <p:nvPr/>
        </p:nvSpPr>
        <p:spPr>
          <a:xfrm>
            <a:off x="1670675" y="3468469"/>
            <a:ext cx="1720544" cy="201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58" name="Shape 568"/>
          <p:cNvGrpSpPr/>
          <p:nvPr/>
        </p:nvGrpSpPr>
        <p:grpSpPr>
          <a:xfrm>
            <a:off x="5578950" y="5365750"/>
            <a:ext cx="990603" cy="990600"/>
            <a:chOff x="0" y="0"/>
            <a:chExt cx="990602" cy="990600"/>
          </a:xfrm>
        </p:grpSpPr>
        <p:sp>
          <p:nvSpPr>
            <p:cNvPr id="556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57" name="A1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A1</a:t>
              </a:r>
            </a:p>
          </p:txBody>
        </p:sp>
      </p:grpSp>
      <p:sp>
        <p:nvSpPr>
          <p:cNvPr id="572" name="Connector 569"/>
          <p:cNvSpPr/>
          <p:nvPr/>
        </p:nvSpPr>
        <p:spPr>
          <a:xfrm>
            <a:off x="4207164" y="5861050"/>
            <a:ext cx="137197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1080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62" name="Shape 570"/>
          <p:cNvGrpSpPr/>
          <p:nvPr/>
        </p:nvGrpSpPr>
        <p:grpSpPr>
          <a:xfrm>
            <a:off x="7941150" y="5365750"/>
            <a:ext cx="990603" cy="990600"/>
            <a:chOff x="0" y="0"/>
            <a:chExt cx="990602" cy="990600"/>
          </a:xfrm>
        </p:grpSpPr>
        <p:sp>
          <p:nvSpPr>
            <p:cNvPr id="560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61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A2</a:t>
              </a:r>
            </a:p>
          </p:txBody>
        </p:sp>
      </p:grpSp>
      <p:sp>
        <p:nvSpPr>
          <p:cNvPr id="573" name="Connector 571"/>
          <p:cNvSpPr/>
          <p:nvPr/>
        </p:nvSpPr>
        <p:spPr>
          <a:xfrm>
            <a:off x="6569364" y="5861050"/>
            <a:ext cx="1371973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66" name="Shape 572"/>
          <p:cNvGrpSpPr/>
          <p:nvPr/>
        </p:nvGrpSpPr>
        <p:grpSpPr>
          <a:xfrm>
            <a:off x="7941150" y="2597150"/>
            <a:ext cx="990603" cy="990600"/>
            <a:chOff x="0" y="0"/>
            <a:chExt cx="990602" cy="990600"/>
          </a:xfrm>
        </p:grpSpPr>
        <p:sp>
          <p:nvSpPr>
            <p:cNvPr id="564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noFill/>
            <a:ln w="25400" cap="rnd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53585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65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53585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A2</a:t>
              </a:r>
            </a:p>
          </p:txBody>
        </p:sp>
      </p:grpSp>
      <p:sp>
        <p:nvSpPr>
          <p:cNvPr id="574" name="Connector 573"/>
          <p:cNvSpPr/>
          <p:nvPr/>
        </p:nvSpPr>
        <p:spPr>
          <a:xfrm>
            <a:off x="8436451" y="3600449"/>
            <a:ext cx="1" cy="1765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14400"/>
                  <a:pt x="0" y="7200"/>
                  <a:pt x="21600" y="0"/>
                </a:cubicBezTo>
              </a:path>
            </a:pathLst>
          </a:cu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70" name="Group 576"/>
          <p:cNvGrpSpPr/>
          <p:nvPr/>
        </p:nvGrpSpPr>
        <p:grpSpPr>
          <a:xfrm>
            <a:off x="8224934" y="2178050"/>
            <a:ext cx="2219324" cy="736601"/>
            <a:chOff x="0" y="0"/>
            <a:chExt cx="2219323" cy="736600"/>
          </a:xfrm>
        </p:grpSpPr>
        <p:sp>
          <p:nvSpPr>
            <p:cNvPr id="568" name="Shape 574"/>
            <p:cNvSpPr txBox="1"/>
            <p:nvPr/>
          </p:nvSpPr>
          <p:spPr>
            <a:xfrm>
              <a:off x="-1" y="0"/>
              <a:ext cx="651632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>
                  <a:solidFill>
                    <a:schemeClr val="accent2"/>
                  </a:solidFill>
                  <a:latin typeface="Zapf Dingbats"/>
                  <a:ea typeface="Zapf Dingbats"/>
                  <a:cs typeface="Zapf Dingbats"/>
                  <a:sym typeface="Zapf Dingbats"/>
                </a:defRPr>
              </a:lvl1pPr>
            </a:lstStyle>
            <a:p>
              <a:r>
                <a:t>✔︎</a:t>
              </a:r>
            </a:p>
          </p:txBody>
        </p:sp>
        <p:sp>
          <p:nvSpPr>
            <p:cNvPr id="569" name="Shape 575"/>
            <p:cNvSpPr txBox="1"/>
            <p:nvPr/>
          </p:nvSpPr>
          <p:spPr>
            <a:xfrm>
              <a:off x="743709" y="57149"/>
              <a:ext cx="1475614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chemeClr val="accent2"/>
                  </a:solidFill>
                  <a:latin typeface="Avenir Next Heavy"/>
                  <a:ea typeface="Avenir Next Heavy"/>
                  <a:cs typeface="Avenir Next Heavy"/>
                  <a:sym typeface="Avenir Next Heavy"/>
                </a:defRPr>
              </a:lvl1pPr>
            </a:lstStyle>
            <a:p>
              <a:r>
                <a:t>Accept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55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" name="Shape 579"/>
          <p:cNvGrpSpPr/>
          <p:nvPr/>
        </p:nvGrpSpPr>
        <p:grpSpPr>
          <a:xfrm>
            <a:off x="3216750" y="5365750"/>
            <a:ext cx="990603" cy="990600"/>
            <a:chOff x="0" y="0"/>
            <a:chExt cx="990602" cy="990600"/>
          </a:xfrm>
        </p:grpSpPr>
        <p:sp>
          <p:nvSpPr>
            <p:cNvPr id="576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77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</a:t>
              </a:r>
            </a:p>
          </p:txBody>
        </p:sp>
      </p:grpSp>
      <p:grpSp>
        <p:nvGrpSpPr>
          <p:cNvPr id="581" name="Shape 580"/>
          <p:cNvGrpSpPr/>
          <p:nvPr/>
        </p:nvGrpSpPr>
        <p:grpSpPr>
          <a:xfrm>
            <a:off x="854551" y="2597150"/>
            <a:ext cx="990603" cy="990600"/>
            <a:chOff x="0" y="0"/>
            <a:chExt cx="990602" cy="990600"/>
          </a:xfrm>
        </p:grpSpPr>
        <p:sp>
          <p:nvSpPr>
            <p:cNvPr id="579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80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</a:t>
              </a:r>
            </a:p>
          </p:txBody>
        </p:sp>
      </p:grpSp>
      <p:sp>
        <p:nvSpPr>
          <p:cNvPr id="596" name="Connector 581"/>
          <p:cNvSpPr/>
          <p:nvPr/>
        </p:nvSpPr>
        <p:spPr>
          <a:xfrm>
            <a:off x="1670675" y="3468469"/>
            <a:ext cx="1720544" cy="201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85" name="Shape 582"/>
          <p:cNvGrpSpPr/>
          <p:nvPr/>
        </p:nvGrpSpPr>
        <p:grpSpPr>
          <a:xfrm>
            <a:off x="5578950" y="5365750"/>
            <a:ext cx="990603" cy="990600"/>
            <a:chOff x="0" y="0"/>
            <a:chExt cx="990602" cy="990600"/>
          </a:xfrm>
        </p:grpSpPr>
        <p:sp>
          <p:nvSpPr>
            <p:cNvPr id="583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84" name="A1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A1</a:t>
              </a:r>
            </a:p>
          </p:txBody>
        </p:sp>
      </p:grpSp>
      <p:sp>
        <p:nvSpPr>
          <p:cNvPr id="597" name="Connector 583"/>
          <p:cNvSpPr/>
          <p:nvPr/>
        </p:nvSpPr>
        <p:spPr>
          <a:xfrm>
            <a:off x="4207164" y="5861050"/>
            <a:ext cx="137197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1080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89" name="Shape 584"/>
          <p:cNvGrpSpPr/>
          <p:nvPr/>
        </p:nvGrpSpPr>
        <p:grpSpPr>
          <a:xfrm>
            <a:off x="7941150" y="5365750"/>
            <a:ext cx="990603" cy="990600"/>
            <a:chOff x="0" y="0"/>
            <a:chExt cx="990602" cy="990600"/>
          </a:xfrm>
        </p:grpSpPr>
        <p:sp>
          <p:nvSpPr>
            <p:cNvPr id="587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88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A2</a:t>
              </a:r>
            </a:p>
          </p:txBody>
        </p:sp>
      </p:grpSp>
      <p:sp>
        <p:nvSpPr>
          <p:cNvPr id="598" name="Connector 585"/>
          <p:cNvSpPr/>
          <p:nvPr/>
        </p:nvSpPr>
        <p:spPr>
          <a:xfrm>
            <a:off x="6569364" y="5861050"/>
            <a:ext cx="1371973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93" name="Shape 586"/>
          <p:cNvGrpSpPr/>
          <p:nvPr/>
        </p:nvGrpSpPr>
        <p:grpSpPr>
          <a:xfrm>
            <a:off x="7941150" y="2597150"/>
            <a:ext cx="990603" cy="990600"/>
            <a:chOff x="0" y="0"/>
            <a:chExt cx="990602" cy="990600"/>
          </a:xfrm>
        </p:grpSpPr>
        <p:sp>
          <p:nvSpPr>
            <p:cNvPr id="591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92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A2</a:t>
              </a:r>
            </a:p>
          </p:txBody>
        </p:sp>
      </p:grpSp>
      <p:sp>
        <p:nvSpPr>
          <p:cNvPr id="599" name="Connector 587"/>
          <p:cNvSpPr/>
          <p:nvPr/>
        </p:nvSpPr>
        <p:spPr>
          <a:xfrm>
            <a:off x="8436451" y="3586856"/>
            <a:ext cx="1" cy="17788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14400"/>
                  <a:pt x="0" y="7200"/>
                  <a:pt x="21600" y="0"/>
                </a:cubicBezTo>
              </a:path>
            </a:pathLst>
          </a:cu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00" name="Connector 588"/>
          <p:cNvSpPr/>
          <p:nvPr/>
        </p:nvSpPr>
        <p:spPr>
          <a:xfrm>
            <a:off x="1844965" y="3092450"/>
            <a:ext cx="6096372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0"/>
                </a:moveTo>
                <a:cubicBezTo>
                  <a:pt x="14400" y="21600"/>
                  <a:pt x="7200" y="2160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56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Shape 590"/>
          <p:cNvGrpSpPr/>
          <p:nvPr/>
        </p:nvGrpSpPr>
        <p:grpSpPr>
          <a:xfrm>
            <a:off x="3165950" y="7150100"/>
            <a:ext cx="990603" cy="990600"/>
            <a:chOff x="0" y="0"/>
            <a:chExt cx="990602" cy="990600"/>
          </a:xfrm>
        </p:grpSpPr>
        <p:sp>
          <p:nvSpPr>
            <p:cNvPr id="602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603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</a:t>
              </a:r>
            </a:p>
          </p:txBody>
        </p:sp>
      </p:grpSp>
      <p:grpSp>
        <p:nvGrpSpPr>
          <p:cNvPr id="607" name="Shape 591"/>
          <p:cNvGrpSpPr/>
          <p:nvPr/>
        </p:nvGrpSpPr>
        <p:grpSpPr>
          <a:xfrm>
            <a:off x="803750" y="4381500"/>
            <a:ext cx="990604" cy="990600"/>
            <a:chOff x="0" y="0"/>
            <a:chExt cx="990602" cy="990600"/>
          </a:xfrm>
        </p:grpSpPr>
        <p:sp>
          <p:nvSpPr>
            <p:cNvPr id="605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606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</a:t>
              </a:r>
            </a:p>
          </p:txBody>
        </p:sp>
      </p:grpSp>
      <p:sp>
        <p:nvSpPr>
          <p:cNvPr id="631" name="Connector 592"/>
          <p:cNvSpPr/>
          <p:nvPr/>
        </p:nvSpPr>
        <p:spPr>
          <a:xfrm>
            <a:off x="1619875" y="5252819"/>
            <a:ext cx="1720544" cy="201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1" name="Shape 593"/>
          <p:cNvGrpSpPr/>
          <p:nvPr/>
        </p:nvGrpSpPr>
        <p:grpSpPr>
          <a:xfrm>
            <a:off x="5528150" y="7150100"/>
            <a:ext cx="990603" cy="990600"/>
            <a:chOff x="0" y="0"/>
            <a:chExt cx="990602" cy="990600"/>
          </a:xfrm>
        </p:grpSpPr>
        <p:sp>
          <p:nvSpPr>
            <p:cNvPr id="609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610" name="A1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A1</a:t>
              </a:r>
            </a:p>
          </p:txBody>
        </p:sp>
      </p:grpSp>
      <p:sp>
        <p:nvSpPr>
          <p:cNvPr id="632" name="Connector 594"/>
          <p:cNvSpPr/>
          <p:nvPr/>
        </p:nvSpPr>
        <p:spPr>
          <a:xfrm>
            <a:off x="4156364" y="7645400"/>
            <a:ext cx="1371973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5" name="Shape 595"/>
          <p:cNvGrpSpPr/>
          <p:nvPr/>
        </p:nvGrpSpPr>
        <p:grpSpPr>
          <a:xfrm>
            <a:off x="7890350" y="7150100"/>
            <a:ext cx="990603" cy="990600"/>
            <a:chOff x="0" y="0"/>
            <a:chExt cx="990602" cy="990600"/>
          </a:xfrm>
        </p:grpSpPr>
        <p:sp>
          <p:nvSpPr>
            <p:cNvPr id="613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614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A2</a:t>
              </a:r>
            </a:p>
          </p:txBody>
        </p:sp>
      </p:grpSp>
      <p:sp>
        <p:nvSpPr>
          <p:cNvPr id="633" name="Connector 596"/>
          <p:cNvSpPr/>
          <p:nvPr/>
        </p:nvSpPr>
        <p:spPr>
          <a:xfrm>
            <a:off x="6518564" y="7645399"/>
            <a:ext cx="137197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4400" y="0"/>
                  <a:pt x="7200" y="0"/>
                  <a:pt x="0" y="2160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9" name="Shape 597"/>
          <p:cNvGrpSpPr/>
          <p:nvPr/>
        </p:nvGrpSpPr>
        <p:grpSpPr>
          <a:xfrm>
            <a:off x="7890350" y="4381500"/>
            <a:ext cx="990603" cy="990600"/>
            <a:chOff x="0" y="0"/>
            <a:chExt cx="990602" cy="990600"/>
          </a:xfrm>
        </p:grpSpPr>
        <p:sp>
          <p:nvSpPr>
            <p:cNvPr id="617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618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A2</a:t>
              </a:r>
            </a:p>
          </p:txBody>
        </p:sp>
      </p:grpSp>
      <p:sp>
        <p:nvSpPr>
          <p:cNvPr id="634" name="Connector 598"/>
          <p:cNvSpPr/>
          <p:nvPr/>
        </p:nvSpPr>
        <p:spPr>
          <a:xfrm>
            <a:off x="8385651" y="5371206"/>
            <a:ext cx="1" cy="17788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0" y="14400"/>
                  <a:pt x="0" y="7200"/>
                  <a:pt x="0" y="0"/>
                </a:cubicBezTo>
              </a:path>
            </a:pathLst>
          </a:cu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35" name="Connector 599"/>
          <p:cNvSpPr/>
          <p:nvPr/>
        </p:nvSpPr>
        <p:spPr>
          <a:xfrm>
            <a:off x="1794165" y="4876800"/>
            <a:ext cx="609637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636" name="Connector 600"/>
          <p:cNvSpPr/>
          <p:nvPr/>
        </p:nvSpPr>
        <p:spPr>
          <a:xfrm>
            <a:off x="8725126" y="2467450"/>
            <a:ext cx="1937250" cy="2050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25" name="Shape 601"/>
          <p:cNvGrpSpPr/>
          <p:nvPr/>
        </p:nvGrpSpPr>
        <p:grpSpPr>
          <a:xfrm>
            <a:off x="10506550" y="1612900"/>
            <a:ext cx="990603" cy="990600"/>
            <a:chOff x="0" y="0"/>
            <a:chExt cx="990602" cy="990600"/>
          </a:xfrm>
        </p:grpSpPr>
        <p:sp>
          <p:nvSpPr>
            <p:cNvPr id="623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624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A2</a:t>
              </a:r>
            </a:p>
          </p:txBody>
        </p:sp>
      </p:grpSp>
      <p:sp>
        <p:nvSpPr>
          <p:cNvPr id="626" name="Shape 602"/>
          <p:cNvSpPr txBox="1"/>
          <p:nvPr/>
        </p:nvSpPr>
        <p:spPr>
          <a:xfrm>
            <a:off x="9496106" y="946149"/>
            <a:ext cx="301148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Forked from Red A2</a:t>
            </a:r>
          </a:p>
        </p:txBody>
      </p:sp>
      <p:sp>
        <p:nvSpPr>
          <p:cNvPr id="637" name="Connector 603"/>
          <p:cNvSpPr/>
          <p:nvPr/>
        </p:nvSpPr>
        <p:spPr>
          <a:xfrm>
            <a:off x="11496964" y="2108200"/>
            <a:ext cx="152437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30" name="Shape 604"/>
          <p:cNvGrpSpPr/>
          <p:nvPr/>
        </p:nvGrpSpPr>
        <p:grpSpPr>
          <a:xfrm>
            <a:off x="13021149" y="1612900"/>
            <a:ext cx="990603" cy="990600"/>
            <a:chOff x="0" y="0"/>
            <a:chExt cx="990602" cy="990600"/>
          </a:xfrm>
        </p:grpSpPr>
        <p:sp>
          <p:nvSpPr>
            <p:cNvPr id="628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629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57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8254">
              <a:defRPr sz="6900"/>
            </a:lvl1pPr>
          </a:lstStyle>
          <a:p>
            <a:r>
              <a:t>Git Collaboration Workflow</a:t>
            </a:r>
          </a:p>
        </p:txBody>
      </p:sp>
      <p:sp>
        <p:nvSpPr>
          <p:cNvPr id="640" name="Shape 60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35000" indent="-635000">
              <a:buSzPct val="100000"/>
              <a:buAutoNum type="arabicPeriod"/>
              <a:defRPr i="1">
                <a:solidFill>
                  <a:schemeClr val="accent5"/>
                </a:solidFill>
              </a:defRPr>
            </a:pPr>
            <a:r>
              <a:t>Fork</a:t>
            </a:r>
            <a:r>
              <a:rPr i="0">
                <a:solidFill>
                  <a:srgbClr val="000000"/>
                </a:solidFill>
              </a:rPr>
              <a:t> a repository to make a copy of it.</a:t>
            </a:r>
          </a:p>
          <a:p>
            <a:pPr marL="635000" indent="-635000">
              <a:buSzPct val="100000"/>
              <a:buAutoNum type="arabicPeriod"/>
              <a:defRPr i="1">
                <a:solidFill>
                  <a:schemeClr val="accent5"/>
                </a:solidFill>
              </a:defRPr>
            </a:pPr>
            <a:r>
              <a:t>Clone</a:t>
            </a:r>
            <a:r>
              <a:rPr i="0">
                <a:solidFill>
                  <a:srgbClr val="000000"/>
                </a:solidFill>
              </a:rPr>
              <a:t> the repository you forked to your workspace.</a:t>
            </a:r>
          </a:p>
          <a:p>
            <a:pPr marL="635000" indent="-635000">
              <a:buSzPct val="100000"/>
              <a:buAutoNum type="arabicPeriod"/>
            </a:pPr>
            <a:r>
              <a:t>Do your work and </a:t>
            </a:r>
            <a:r>
              <a:rPr i="1">
                <a:solidFill>
                  <a:schemeClr val="accent5"/>
                </a:solidFill>
              </a:rPr>
              <a:t>commit</a:t>
            </a:r>
            <a:r>
              <a:t> the changes in your workspace.</a:t>
            </a:r>
          </a:p>
          <a:p>
            <a:pPr marL="635000" indent="-635000">
              <a:buSzPct val="100000"/>
              <a:buAutoNum type="arabicPeriod"/>
              <a:defRPr i="1">
                <a:solidFill>
                  <a:schemeClr val="accent5"/>
                </a:solidFill>
              </a:defRPr>
            </a:pPr>
            <a:r>
              <a:t>Push</a:t>
            </a:r>
            <a:r>
              <a:rPr i="0">
                <a:solidFill>
                  <a:srgbClr val="000000"/>
                </a:solidFill>
              </a:rPr>
              <a:t> the repository to the server to synchronize them.</a:t>
            </a:r>
          </a:p>
          <a:p>
            <a:pPr marL="635000" indent="-635000">
              <a:buSzPct val="100000"/>
              <a:buAutoNum type="arabicPeriod"/>
            </a:pPr>
            <a:r>
              <a:t>Open a </a:t>
            </a:r>
            <a:r>
              <a:rPr i="1">
                <a:solidFill>
                  <a:schemeClr val="accent5"/>
                </a:solidFill>
              </a:rPr>
              <a:t>merge request</a:t>
            </a:r>
            <a:r>
              <a:rPr i="1"/>
              <a:t> </a:t>
            </a:r>
            <a:r>
              <a:t>to origin repository .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58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300"/>
          <p:cNvSpPr txBox="1"/>
          <p:nvPr/>
        </p:nvSpPr>
        <p:spPr>
          <a:xfrm>
            <a:off x="1104900" y="27559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302259" indent="-302259" algn="l" defTabSz="397256">
              <a:spcBef>
                <a:spcPts val="2800"/>
              </a:spcBef>
              <a:buSzPct val="75000"/>
              <a:buChar char="•"/>
              <a:defRPr sz="2400" b="1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git clone [url]</a:t>
            </a:r>
          </a:p>
          <a:p>
            <a:pPr marL="906780" lvl="2" indent="-302259" algn="l" defTabSz="397256">
              <a:spcBef>
                <a:spcPts val="2800"/>
              </a:spcBef>
              <a:buSzPct val="75000"/>
              <a:buChar char="•"/>
              <a:defRPr sz="2400"/>
            </a:pPr>
            <a:r>
              <a:t>Clone a repository from remote server</a:t>
            </a:r>
          </a:p>
          <a:p>
            <a:pPr marL="302259" indent="-302259" algn="l" defTabSz="397256">
              <a:spcBef>
                <a:spcPts val="2800"/>
              </a:spcBef>
              <a:buSzPct val="75000"/>
              <a:buChar char="•"/>
              <a:defRPr sz="2400" b="1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git push [url] [branch-name]</a:t>
            </a:r>
          </a:p>
          <a:p>
            <a:pPr marL="906780" lvl="2" indent="-302259" algn="l" defTabSz="397256">
              <a:spcBef>
                <a:spcPts val="2800"/>
              </a:spcBef>
              <a:buSzPct val="75000"/>
              <a:buChar char="•"/>
              <a:defRPr sz="2400"/>
            </a:pPr>
            <a:r>
              <a:t>Push committed file to remote server</a:t>
            </a:r>
          </a:p>
        </p:txBody>
      </p:sp>
      <p:sp>
        <p:nvSpPr>
          <p:cNvPr id="643" name="Shape 299"/>
          <p:cNvSpPr txBox="1"/>
          <p:nvPr/>
        </p:nvSpPr>
        <p:spPr>
          <a:xfrm>
            <a:off x="1104900" y="5969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7200"/>
            </a:lvl1pPr>
          </a:lstStyle>
          <a:p>
            <a:r>
              <a:t>Basic Git Commands (2/2)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59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to Find Us?</a:t>
            </a:r>
          </a:p>
        </p:txBody>
      </p:sp>
      <p:sp>
        <p:nvSpPr>
          <p:cNvPr id="135" name="Shape 134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532890" cy="6876206"/>
          </a:xfrm>
          <a:prstGeom prst="rect">
            <a:avLst/>
          </a:prstGeom>
        </p:spPr>
        <p:txBody>
          <a:bodyPr/>
          <a:lstStyle/>
          <a:p>
            <a:pPr>
              <a:defRPr sz="3400"/>
            </a:pPr>
            <a:r>
              <a:rPr dirty="0"/>
              <a:t>Office Hour (TAs)</a:t>
            </a:r>
          </a:p>
          <a:p>
            <a:pPr lvl="1">
              <a:spcBef>
                <a:spcPts val="1500"/>
              </a:spcBef>
              <a:buChar char="-"/>
              <a:defRPr sz="3400"/>
            </a:pPr>
            <a:r>
              <a:rPr dirty="0"/>
              <a:t>Wed. 3:30-5:20pm at Delta 72</a:t>
            </a:r>
            <a:r>
              <a:rPr lang="en-US" altLang="zh-TW" dirty="0"/>
              <a:t>9</a:t>
            </a:r>
            <a:endParaRPr dirty="0"/>
          </a:p>
          <a:p>
            <a:pPr>
              <a:spcBef>
                <a:spcPts val="1500"/>
              </a:spcBef>
              <a:defRPr sz="3400"/>
            </a:pPr>
            <a:r>
              <a:rPr dirty="0"/>
              <a:t>Email (</a:t>
            </a:r>
            <a:r>
              <a:rPr b="1" dirty="0">
                <a:solidFill>
                  <a:srgbClr val="FF2712"/>
                </a:solidFill>
              </a:rPr>
              <a:t>Personal question only</a:t>
            </a:r>
            <a:r>
              <a:rPr dirty="0"/>
              <a:t>)</a:t>
            </a:r>
          </a:p>
          <a:p>
            <a:pPr lvl="1">
              <a:spcBef>
                <a:spcPts val="1500"/>
              </a:spcBef>
              <a:buChar char="-"/>
              <a:defRPr sz="3400"/>
            </a:pPr>
            <a:r>
              <a:rPr lang="en-US" dirty="0"/>
              <a:t>Cheng-Hong Lin </a:t>
            </a:r>
            <a:r>
              <a:rPr dirty="0"/>
              <a:t>: </a:t>
            </a:r>
            <a:r>
              <a:rPr 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chlin@datalab.cs.nthu.edu.tw</a:t>
            </a:r>
            <a:endParaRPr u="sng" dirty="0">
              <a:solidFill>
                <a:srgbClr val="317FBE"/>
              </a:solidFill>
            </a:endParaRPr>
          </a:p>
          <a:p>
            <a:pPr lvl="1">
              <a:spcBef>
                <a:spcPts val="1500"/>
              </a:spcBef>
              <a:buChar char="-"/>
              <a:defRPr sz="3400"/>
            </a:pPr>
            <a:r>
              <a:rPr lang="en-US" dirty="0"/>
              <a:t>I-</a:t>
            </a:r>
            <a:r>
              <a:rPr lang="en-US" dirty="0" err="1"/>
              <a:t>Luh</a:t>
            </a:r>
            <a:r>
              <a:rPr lang="en-US" dirty="0"/>
              <a:t> Wu </a:t>
            </a:r>
            <a:r>
              <a:rPr dirty="0"/>
              <a:t>: </a:t>
            </a:r>
            <a:r>
              <a:rPr 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ilwu@datalab.cs.nthu.edu.tw</a:t>
            </a:r>
            <a:endParaRPr u="sng" dirty="0">
              <a:solidFill>
                <a:srgbClr val="317FBE"/>
              </a:solidFill>
            </a:endParaRPr>
          </a:p>
          <a:p>
            <a:pPr>
              <a:spcBef>
                <a:spcPts val="1500"/>
              </a:spcBef>
              <a:defRPr sz="3400"/>
            </a:pPr>
            <a:r>
              <a:rPr dirty="0"/>
              <a:t>Online Forum</a:t>
            </a:r>
          </a:p>
          <a:p>
            <a:pPr lvl="1">
              <a:spcBef>
                <a:spcPts val="1500"/>
              </a:spcBef>
              <a:buChar char="-"/>
              <a:defRPr sz="3400"/>
            </a:pPr>
            <a:r>
              <a:rPr dirty="0" err="1"/>
              <a:t>iLms</a:t>
            </a:r>
            <a:endParaRPr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646" name="Shape 1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Tools &amp; References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itla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</a:t>
            </a:r>
          </a:p>
        </p:txBody>
      </p:sp>
      <p:sp>
        <p:nvSpPr>
          <p:cNvPr id="649" name="We have created account for you…"/>
          <p:cNvSpPr txBox="1">
            <a:spLocks noGrp="1"/>
          </p:cNvSpPr>
          <p:nvPr>
            <p:ph type="body" idx="1"/>
          </p:nvPr>
        </p:nvSpPr>
        <p:spPr>
          <a:xfrm>
            <a:off x="952499" y="2603500"/>
            <a:ext cx="12152751" cy="6286500"/>
          </a:xfrm>
          <a:prstGeom prst="rect">
            <a:avLst/>
          </a:prstGeom>
        </p:spPr>
        <p:txBody>
          <a:bodyPr/>
          <a:lstStyle/>
          <a:p>
            <a:r>
              <a:rPr dirty="0"/>
              <a:t>We have created account for you</a:t>
            </a:r>
          </a:p>
          <a:p>
            <a:r>
              <a:rPr dirty="0"/>
              <a:t>Account: student ID (e.g. 106012345)</a:t>
            </a:r>
          </a:p>
          <a:p>
            <a:r>
              <a:rPr dirty="0"/>
              <a:t>Password: </a:t>
            </a:r>
            <a:r>
              <a:rPr lang="en-US" dirty="0" err="1"/>
              <a:t>cloudb</a:t>
            </a:r>
            <a:r>
              <a:rPr dirty="0" err="1"/>
              <a:t>+studentID</a:t>
            </a:r>
            <a:r>
              <a:rPr dirty="0"/>
              <a:t> (e.g. </a:t>
            </a:r>
            <a:r>
              <a:rPr lang="en-US" altLang="zh-TW" dirty="0"/>
              <a:t>cloudb</a:t>
            </a:r>
            <a:r>
              <a:rPr dirty="0"/>
              <a:t>106012345)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61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1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</a:t>
            </a:r>
          </a:p>
        </p:txBody>
      </p:sp>
      <p:sp>
        <p:nvSpPr>
          <p:cNvPr id="652" name="Shape 15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00"/>
            </a:pPr>
            <a:r>
              <a:t>For each lab, you should follow the workflow below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/>
            </a:pPr>
            <a:r>
              <a:t>Fork our template repository on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/>
            </a:pPr>
            <a:r>
              <a:t>Clone the </a:t>
            </a:r>
            <a:r>
              <a:rPr b="1"/>
              <a:t>forked</a:t>
            </a:r>
            <a:r>
              <a:t> repository to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/>
            </a:pPr>
            <a:r>
              <a:t>Finish your 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/>
            </a:pPr>
            <a:r>
              <a:t>Commit in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/>
            </a:pPr>
            <a:r>
              <a:t>Push to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/>
            </a:pPr>
            <a:r>
              <a:t>Send merge request</a:t>
            </a:r>
            <a:r>
              <a:rPr>
                <a:solidFill>
                  <a:srgbClr val="FF2600"/>
                </a:solidFill>
              </a:rPr>
              <a:t> </a:t>
            </a:r>
            <a:r>
              <a:rPr>
                <a:solidFill>
                  <a:srgbClr val="262626"/>
                </a:solidFill>
              </a:rPr>
              <a:t>of </a:t>
            </a:r>
            <a:r>
              <a:rPr b="1">
                <a:solidFill>
                  <a:srgbClr val="FF4D41"/>
                </a:solidFill>
              </a:rPr>
              <a:t>your branch</a:t>
            </a:r>
            <a:r>
              <a:t> to our template repository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62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1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</a:t>
            </a:r>
          </a:p>
        </p:txBody>
      </p:sp>
      <p:sp>
        <p:nvSpPr>
          <p:cNvPr id="655" name="Shape 16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00"/>
            </a:pPr>
            <a:r>
              <a:t>For each lab, you should follow the workflow below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/>
            </a:pPr>
            <a:r>
              <a:t>Fork our template repository on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Clone the </a:t>
            </a:r>
            <a:r>
              <a:rPr b="1"/>
              <a:t>forked</a:t>
            </a:r>
            <a:r>
              <a:t> repository to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Finish your 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Commit in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Push to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Send merge request of </a:t>
            </a:r>
            <a:r>
              <a:rPr b="1"/>
              <a:t>your branch</a:t>
            </a:r>
            <a:r>
              <a:t> to our template repository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63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167"/>
          <p:cNvSpPr txBox="1">
            <a:spLocks noGrp="1"/>
          </p:cNvSpPr>
          <p:nvPr>
            <p:ph type="body" idx="1"/>
          </p:nvPr>
        </p:nvSpPr>
        <p:spPr>
          <a:xfrm>
            <a:off x="952500" y="127000"/>
            <a:ext cx="11099800" cy="7213600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>
                <a:solidFill>
                  <a:srgbClr val="ECF0F1"/>
                </a:solidFill>
              </a:defRPr>
            </a:pPr>
            <a:r>
              <a:rPr dirty="0"/>
              <a:t>You can access course projects in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this group</a:t>
            </a:r>
            <a:br>
              <a:rPr dirty="0"/>
            </a:br>
            <a:endParaRPr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64</a:t>
            </a:fld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5A25CF5-1CD4-2A4E-B8AB-4E2F2FE95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42381"/>
            <a:ext cx="13004800" cy="706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46054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FBFF9A1-634A-1642-95EE-369A53CB0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1224"/>
            <a:ext cx="13004800" cy="7111152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65</a:t>
            </a:fld>
            <a:endParaRPr lang="en-US"/>
          </a:p>
        </p:txBody>
      </p:sp>
      <p:grpSp>
        <p:nvGrpSpPr>
          <p:cNvPr id="7" name="Shape 173"/>
          <p:cNvGrpSpPr/>
          <p:nvPr/>
        </p:nvGrpSpPr>
        <p:grpSpPr>
          <a:xfrm>
            <a:off x="9251240" y="3017094"/>
            <a:ext cx="2525717" cy="622304"/>
            <a:chOff x="-1" y="-1"/>
            <a:chExt cx="2525715" cy="622303"/>
          </a:xfrm>
        </p:grpSpPr>
        <p:sp>
          <p:nvSpPr>
            <p:cNvPr id="8" name="形狀"/>
            <p:cNvSpPr/>
            <p:nvPr/>
          </p:nvSpPr>
          <p:spPr>
            <a:xfrm>
              <a:off x="-1" y="-1"/>
              <a:ext cx="2525715" cy="622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158" y="0"/>
                  </a:moveTo>
                  <a:lnTo>
                    <a:pt x="3068" y="4326"/>
                  </a:lnTo>
                  <a:lnTo>
                    <a:pt x="543" y="4326"/>
                  </a:lnTo>
                  <a:cubicBezTo>
                    <a:pt x="243" y="4326"/>
                    <a:pt x="0" y="5312"/>
                    <a:pt x="0" y="6530"/>
                  </a:cubicBezTo>
                  <a:lnTo>
                    <a:pt x="0" y="19396"/>
                  </a:lnTo>
                  <a:cubicBezTo>
                    <a:pt x="0" y="20613"/>
                    <a:pt x="243" y="21600"/>
                    <a:pt x="543" y="21600"/>
                  </a:cubicBezTo>
                  <a:lnTo>
                    <a:pt x="21057" y="21600"/>
                  </a:lnTo>
                  <a:cubicBezTo>
                    <a:pt x="21357" y="21600"/>
                    <a:pt x="21600" y="20613"/>
                    <a:pt x="21600" y="19396"/>
                  </a:cubicBezTo>
                  <a:lnTo>
                    <a:pt x="21600" y="6530"/>
                  </a:lnTo>
                  <a:cubicBezTo>
                    <a:pt x="21600" y="5312"/>
                    <a:pt x="21357" y="4326"/>
                    <a:pt x="21057" y="4326"/>
                  </a:cubicBezTo>
                  <a:lnTo>
                    <a:pt x="5247" y="4326"/>
                  </a:lnTo>
                  <a:lnTo>
                    <a:pt x="4158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" name="1. Click to fork"/>
            <p:cNvSpPr txBox="1"/>
            <p:nvPr/>
          </p:nvSpPr>
          <p:spPr>
            <a:xfrm>
              <a:off x="-1" y="76200"/>
              <a:ext cx="2525715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rPr dirty="0"/>
                <a:t>1. Click to fork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94744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dvAuto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4259F6A-C39F-3A41-92E4-A972EA603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1586"/>
            <a:ext cx="13004800" cy="7110427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66</a:t>
            </a:fld>
            <a:endParaRPr lang="en-US"/>
          </a:p>
        </p:txBody>
      </p:sp>
      <p:grpSp>
        <p:nvGrpSpPr>
          <p:cNvPr id="10" name="Shape 178"/>
          <p:cNvGrpSpPr/>
          <p:nvPr/>
        </p:nvGrpSpPr>
        <p:grpSpPr>
          <a:xfrm>
            <a:off x="3429494" y="1942332"/>
            <a:ext cx="7123114" cy="622302"/>
            <a:chOff x="0" y="0"/>
            <a:chExt cx="7123113" cy="622301"/>
          </a:xfrm>
        </p:grpSpPr>
        <p:sp>
          <p:nvSpPr>
            <p:cNvPr id="11" name="形狀"/>
            <p:cNvSpPr/>
            <p:nvPr/>
          </p:nvSpPr>
          <p:spPr>
            <a:xfrm>
              <a:off x="0" y="-1"/>
              <a:ext cx="7123114" cy="622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4" y="0"/>
                  </a:moveTo>
                  <a:lnTo>
                    <a:pt x="1088" y="4326"/>
                  </a:lnTo>
                  <a:lnTo>
                    <a:pt x="193" y="4326"/>
                  </a:lnTo>
                  <a:cubicBezTo>
                    <a:pt x="86" y="4326"/>
                    <a:pt x="0" y="5312"/>
                    <a:pt x="0" y="6530"/>
                  </a:cubicBezTo>
                  <a:lnTo>
                    <a:pt x="0" y="19396"/>
                  </a:lnTo>
                  <a:cubicBezTo>
                    <a:pt x="0" y="20613"/>
                    <a:pt x="86" y="21600"/>
                    <a:pt x="193" y="21600"/>
                  </a:cubicBezTo>
                  <a:lnTo>
                    <a:pt x="21407" y="21600"/>
                  </a:lnTo>
                  <a:cubicBezTo>
                    <a:pt x="21514" y="21600"/>
                    <a:pt x="21600" y="20613"/>
                    <a:pt x="21600" y="19396"/>
                  </a:cubicBezTo>
                  <a:lnTo>
                    <a:pt x="21600" y="6530"/>
                  </a:lnTo>
                  <a:cubicBezTo>
                    <a:pt x="21600" y="5312"/>
                    <a:pt x="21514" y="4326"/>
                    <a:pt x="21407" y="4326"/>
                  </a:cubicBezTo>
                  <a:lnTo>
                    <a:pt x="1861" y="4326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" name="2. Check if this repository is under your account"/>
            <p:cNvSpPr txBox="1"/>
            <p:nvPr/>
          </p:nvSpPr>
          <p:spPr>
            <a:xfrm>
              <a:off x="0" y="76200"/>
              <a:ext cx="7123113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rPr dirty="0"/>
                <a:t>2. Check if this repository is under your account</a:t>
              </a:r>
            </a:p>
          </p:txBody>
        </p:sp>
      </p:grpSp>
      <p:grpSp>
        <p:nvGrpSpPr>
          <p:cNvPr id="16" name="Shape 178"/>
          <p:cNvGrpSpPr/>
          <p:nvPr/>
        </p:nvGrpSpPr>
        <p:grpSpPr>
          <a:xfrm>
            <a:off x="211684" y="5759357"/>
            <a:ext cx="2798764" cy="622304"/>
            <a:chOff x="0" y="-1"/>
            <a:chExt cx="7123114" cy="622303"/>
          </a:xfrm>
        </p:grpSpPr>
        <p:sp>
          <p:nvSpPr>
            <p:cNvPr id="17" name="形狀"/>
            <p:cNvSpPr/>
            <p:nvPr/>
          </p:nvSpPr>
          <p:spPr>
            <a:xfrm>
              <a:off x="0" y="-1"/>
              <a:ext cx="7123114" cy="622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4" y="0"/>
                  </a:moveTo>
                  <a:lnTo>
                    <a:pt x="1088" y="4326"/>
                  </a:lnTo>
                  <a:lnTo>
                    <a:pt x="193" y="4326"/>
                  </a:lnTo>
                  <a:cubicBezTo>
                    <a:pt x="86" y="4326"/>
                    <a:pt x="0" y="5312"/>
                    <a:pt x="0" y="6530"/>
                  </a:cubicBezTo>
                  <a:lnTo>
                    <a:pt x="0" y="19396"/>
                  </a:lnTo>
                  <a:cubicBezTo>
                    <a:pt x="0" y="20613"/>
                    <a:pt x="86" y="21600"/>
                    <a:pt x="193" y="21600"/>
                  </a:cubicBezTo>
                  <a:lnTo>
                    <a:pt x="21407" y="21600"/>
                  </a:lnTo>
                  <a:cubicBezTo>
                    <a:pt x="21514" y="21600"/>
                    <a:pt x="21600" y="20613"/>
                    <a:pt x="21600" y="19396"/>
                  </a:cubicBezTo>
                  <a:lnTo>
                    <a:pt x="21600" y="6530"/>
                  </a:lnTo>
                  <a:cubicBezTo>
                    <a:pt x="21600" y="5312"/>
                    <a:pt x="21514" y="4326"/>
                    <a:pt x="21407" y="4326"/>
                  </a:cubicBezTo>
                  <a:lnTo>
                    <a:pt x="1861" y="4326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" name="2. Check if this repository is under your account"/>
            <p:cNvSpPr txBox="1"/>
            <p:nvPr/>
          </p:nvSpPr>
          <p:spPr>
            <a:xfrm>
              <a:off x="0" y="76200"/>
              <a:ext cx="7123113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rPr lang="en-US" dirty="0"/>
                <a:t>3</a:t>
              </a:r>
              <a:r>
                <a:rPr dirty="0"/>
                <a:t>. </a:t>
              </a:r>
              <a:r>
                <a:rPr lang="en-US" dirty="0"/>
                <a:t>Go to settings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4405590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499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 advAuto="0"/>
      <p:bldP spid="16" grpId="0" animBg="1" advAuto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2201039-A99F-7346-BFFF-7397B424E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205"/>
            <a:ext cx="13004800" cy="7087190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67</a:t>
            </a:fld>
            <a:endParaRPr lang="en-US"/>
          </a:p>
        </p:txBody>
      </p:sp>
      <p:grpSp>
        <p:nvGrpSpPr>
          <p:cNvPr id="678" name="Shape 183"/>
          <p:cNvGrpSpPr/>
          <p:nvPr/>
        </p:nvGrpSpPr>
        <p:grpSpPr>
          <a:xfrm>
            <a:off x="4843365" y="3429721"/>
            <a:ext cx="3673873" cy="654449"/>
            <a:chOff x="0" y="0"/>
            <a:chExt cx="3673872" cy="654448"/>
          </a:xfrm>
        </p:grpSpPr>
        <p:sp>
          <p:nvSpPr>
            <p:cNvPr id="676" name="形狀"/>
            <p:cNvSpPr/>
            <p:nvPr/>
          </p:nvSpPr>
          <p:spPr>
            <a:xfrm>
              <a:off x="0" y="0"/>
              <a:ext cx="3673872" cy="654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3" y="0"/>
                  </a:moveTo>
                  <a:cubicBezTo>
                    <a:pt x="167" y="0"/>
                    <a:pt x="0" y="938"/>
                    <a:pt x="0" y="2096"/>
                  </a:cubicBezTo>
                  <a:lnTo>
                    <a:pt x="0" y="14330"/>
                  </a:lnTo>
                  <a:cubicBezTo>
                    <a:pt x="0" y="15488"/>
                    <a:pt x="167" y="16426"/>
                    <a:pt x="373" y="16426"/>
                  </a:cubicBezTo>
                  <a:lnTo>
                    <a:pt x="1937" y="16426"/>
                  </a:lnTo>
                  <a:lnTo>
                    <a:pt x="2686" y="21600"/>
                  </a:lnTo>
                  <a:lnTo>
                    <a:pt x="3432" y="16426"/>
                  </a:lnTo>
                  <a:lnTo>
                    <a:pt x="21227" y="16426"/>
                  </a:lnTo>
                  <a:cubicBezTo>
                    <a:pt x="21433" y="16426"/>
                    <a:pt x="21600" y="15488"/>
                    <a:pt x="21600" y="14330"/>
                  </a:cubicBezTo>
                  <a:lnTo>
                    <a:pt x="21600" y="2096"/>
                  </a:lnTo>
                  <a:cubicBezTo>
                    <a:pt x="21600" y="938"/>
                    <a:pt x="21433" y="0"/>
                    <a:pt x="21227" y="0"/>
                  </a:cubicBezTo>
                  <a:lnTo>
                    <a:pt x="373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7" name="4. Set project to private"/>
            <p:cNvSpPr txBox="1"/>
            <p:nvPr/>
          </p:nvSpPr>
          <p:spPr>
            <a:xfrm>
              <a:off x="0" y="92273"/>
              <a:ext cx="3673872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rPr dirty="0"/>
                <a:t>4. Set project to private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451458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8" grpId="0" animBg="1" advAuto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1910598-85C5-2242-B4AC-3F004775E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9832"/>
            <a:ext cx="13004800" cy="7113935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68</a:t>
            </a:fld>
            <a:endParaRPr lang="en-US"/>
          </a:p>
        </p:txBody>
      </p:sp>
      <p:grpSp>
        <p:nvGrpSpPr>
          <p:cNvPr id="683" name="Shape 187"/>
          <p:cNvGrpSpPr/>
          <p:nvPr/>
        </p:nvGrpSpPr>
        <p:grpSpPr>
          <a:xfrm>
            <a:off x="4529813" y="3424604"/>
            <a:ext cx="5003009" cy="654448"/>
            <a:chOff x="0" y="0"/>
            <a:chExt cx="5003007" cy="654447"/>
          </a:xfrm>
        </p:grpSpPr>
        <p:sp>
          <p:nvSpPr>
            <p:cNvPr id="681" name="形狀"/>
            <p:cNvSpPr/>
            <p:nvPr/>
          </p:nvSpPr>
          <p:spPr>
            <a:xfrm>
              <a:off x="0" y="0"/>
              <a:ext cx="5003008" cy="654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4" y="0"/>
                  </a:moveTo>
                  <a:cubicBezTo>
                    <a:pt x="123" y="0"/>
                    <a:pt x="0" y="938"/>
                    <a:pt x="0" y="2096"/>
                  </a:cubicBezTo>
                  <a:lnTo>
                    <a:pt x="0" y="14330"/>
                  </a:lnTo>
                  <a:cubicBezTo>
                    <a:pt x="0" y="15488"/>
                    <a:pt x="123" y="16426"/>
                    <a:pt x="274" y="16426"/>
                  </a:cubicBezTo>
                  <a:lnTo>
                    <a:pt x="1422" y="16426"/>
                  </a:lnTo>
                  <a:lnTo>
                    <a:pt x="1972" y="21600"/>
                  </a:lnTo>
                  <a:lnTo>
                    <a:pt x="2521" y="16426"/>
                  </a:lnTo>
                  <a:lnTo>
                    <a:pt x="21326" y="16426"/>
                  </a:lnTo>
                  <a:cubicBezTo>
                    <a:pt x="21477" y="16426"/>
                    <a:pt x="21600" y="15488"/>
                    <a:pt x="21600" y="14330"/>
                  </a:cubicBezTo>
                  <a:lnTo>
                    <a:pt x="21600" y="2096"/>
                  </a:lnTo>
                  <a:cubicBezTo>
                    <a:pt x="21600" y="938"/>
                    <a:pt x="21477" y="0"/>
                    <a:pt x="21326" y="0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2" name="5. Scroll down and save changes"/>
            <p:cNvSpPr txBox="1"/>
            <p:nvPr/>
          </p:nvSpPr>
          <p:spPr>
            <a:xfrm>
              <a:off x="-1" y="92273"/>
              <a:ext cx="5003009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rPr dirty="0"/>
                <a:t>5. Scroll down and save changes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443774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3" grpId="0" animBg="1" advAuto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1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</a:t>
            </a:r>
          </a:p>
        </p:txBody>
      </p:sp>
      <p:sp>
        <p:nvSpPr>
          <p:cNvPr id="686" name="Shape 19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00"/>
            </a:pPr>
            <a:r>
              <a:t>For each lab, you should follow the workflow below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Fork our template repository on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262626"/>
                </a:solidFill>
              </a:defRPr>
            </a:pPr>
            <a:r>
              <a:t>Clone the </a:t>
            </a:r>
            <a:r>
              <a:rPr b="1"/>
              <a:t>forked</a:t>
            </a:r>
            <a:r>
              <a:t> repository to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Finish your 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Commit in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Push to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Send merge request of </a:t>
            </a:r>
            <a:r>
              <a:rPr b="1"/>
              <a:t>your branch</a:t>
            </a:r>
            <a:r>
              <a:t> to our template repository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69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標題 1"/>
          <p:cNvSpPr txBox="1">
            <a:spLocks noGrp="1"/>
          </p:cNvSpPr>
          <p:nvPr>
            <p:ph type="title"/>
          </p:nvPr>
        </p:nvSpPr>
        <p:spPr>
          <a:xfrm>
            <a:off x="1206500" y="3695698"/>
            <a:ext cx="11099800" cy="2159001"/>
          </a:xfrm>
          <a:prstGeom prst="rect">
            <a:avLst/>
          </a:prstGeom>
        </p:spPr>
        <p:txBody>
          <a:bodyPr/>
          <a:lstStyle/>
          <a:p>
            <a:r>
              <a:t>If I have Question?</a:t>
            </a:r>
          </a:p>
        </p:txBody>
      </p:sp>
      <p:pic>
        <p:nvPicPr>
          <p:cNvPr id="138" name="圖片 3" descr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4221"/>
            <a:ext cx="13004800" cy="502515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1" animBg="1" advAuto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0996047-093A-CF4C-8927-9D4AD4FB3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3841"/>
            <a:ext cx="13004800" cy="7125918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70</a:t>
            </a:fld>
            <a:endParaRPr lang="en-US"/>
          </a:p>
        </p:txBody>
      </p:sp>
      <p:grpSp>
        <p:nvGrpSpPr>
          <p:cNvPr id="691" name="Shape 195"/>
          <p:cNvGrpSpPr/>
          <p:nvPr/>
        </p:nvGrpSpPr>
        <p:grpSpPr>
          <a:xfrm>
            <a:off x="5850576" y="3702339"/>
            <a:ext cx="3086052" cy="608413"/>
            <a:chOff x="-330545" y="0"/>
            <a:chExt cx="3086050" cy="608412"/>
          </a:xfrm>
        </p:grpSpPr>
        <p:sp>
          <p:nvSpPr>
            <p:cNvPr id="689" name="形狀"/>
            <p:cNvSpPr/>
            <p:nvPr/>
          </p:nvSpPr>
          <p:spPr>
            <a:xfrm>
              <a:off x="-1" y="0"/>
              <a:ext cx="2755506" cy="608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12" y="0"/>
                  </a:moveTo>
                  <a:lnTo>
                    <a:pt x="17316" y="3931"/>
                  </a:lnTo>
                  <a:lnTo>
                    <a:pt x="498" y="3931"/>
                  </a:lnTo>
                  <a:cubicBezTo>
                    <a:pt x="223" y="3931"/>
                    <a:pt x="0" y="4940"/>
                    <a:pt x="0" y="6186"/>
                  </a:cubicBezTo>
                  <a:lnTo>
                    <a:pt x="0" y="19346"/>
                  </a:lnTo>
                  <a:cubicBezTo>
                    <a:pt x="0" y="20591"/>
                    <a:pt x="223" y="21600"/>
                    <a:pt x="498" y="21600"/>
                  </a:cubicBezTo>
                  <a:lnTo>
                    <a:pt x="21102" y="21600"/>
                  </a:lnTo>
                  <a:cubicBezTo>
                    <a:pt x="21377" y="21600"/>
                    <a:pt x="21600" y="20591"/>
                    <a:pt x="21600" y="19346"/>
                  </a:cubicBezTo>
                  <a:lnTo>
                    <a:pt x="21600" y="6186"/>
                  </a:lnTo>
                  <a:cubicBezTo>
                    <a:pt x="21600" y="4940"/>
                    <a:pt x="21377" y="3931"/>
                    <a:pt x="21102" y="3931"/>
                  </a:cubicBezTo>
                  <a:lnTo>
                    <a:pt x="19307" y="3931"/>
                  </a:lnTo>
                  <a:lnTo>
                    <a:pt x="18312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0" name="1. Choose HTTP"/>
            <p:cNvSpPr txBox="1"/>
            <p:nvPr/>
          </p:nvSpPr>
          <p:spPr>
            <a:xfrm>
              <a:off x="-330545" y="68244"/>
              <a:ext cx="3086050" cy="4719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rPr lang="en-US" dirty="0"/>
                <a:t> </a:t>
              </a:r>
              <a:r>
                <a:rPr dirty="0"/>
                <a:t>1. Choose HTTP</a:t>
              </a:r>
              <a:r>
                <a:rPr lang="en-US" dirty="0"/>
                <a:t>S</a:t>
              </a:r>
              <a:endParaRPr dirty="0"/>
            </a:p>
          </p:txBody>
        </p:sp>
      </p:grpSp>
      <p:grpSp>
        <p:nvGrpSpPr>
          <p:cNvPr id="694" name="Shape 196"/>
          <p:cNvGrpSpPr/>
          <p:nvPr/>
        </p:nvGrpSpPr>
        <p:grpSpPr>
          <a:xfrm>
            <a:off x="10249294" y="2698221"/>
            <a:ext cx="2755506" cy="621112"/>
            <a:chOff x="0" y="0"/>
            <a:chExt cx="2755504" cy="621110"/>
          </a:xfrm>
        </p:grpSpPr>
        <p:sp>
          <p:nvSpPr>
            <p:cNvPr id="692" name="形狀"/>
            <p:cNvSpPr/>
            <p:nvPr/>
          </p:nvSpPr>
          <p:spPr>
            <a:xfrm>
              <a:off x="-1" y="-1"/>
              <a:ext cx="2755506" cy="621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8" y="0"/>
                  </a:moveTo>
                  <a:cubicBezTo>
                    <a:pt x="223" y="0"/>
                    <a:pt x="0" y="989"/>
                    <a:pt x="0" y="2208"/>
                  </a:cubicBezTo>
                  <a:lnTo>
                    <a:pt x="0" y="15099"/>
                  </a:lnTo>
                  <a:cubicBezTo>
                    <a:pt x="0" y="16319"/>
                    <a:pt x="223" y="17308"/>
                    <a:pt x="498" y="17308"/>
                  </a:cubicBezTo>
                  <a:lnTo>
                    <a:pt x="1808" y="17308"/>
                  </a:lnTo>
                  <a:lnTo>
                    <a:pt x="2800" y="21600"/>
                  </a:lnTo>
                  <a:lnTo>
                    <a:pt x="3792" y="17308"/>
                  </a:lnTo>
                  <a:lnTo>
                    <a:pt x="21102" y="17308"/>
                  </a:lnTo>
                  <a:cubicBezTo>
                    <a:pt x="21377" y="17308"/>
                    <a:pt x="21600" y="16319"/>
                    <a:pt x="21600" y="15099"/>
                  </a:cubicBezTo>
                  <a:lnTo>
                    <a:pt x="21600" y="2208"/>
                  </a:lnTo>
                  <a:cubicBezTo>
                    <a:pt x="21600" y="989"/>
                    <a:pt x="21377" y="0"/>
                    <a:pt x="21102" y="0"/>
                  </a:cubicBezTo>
                  <a:lnTo>
                    <a:pt x="498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3" name="2. Copy the link"/>
            <p:cNvSpPr txBox="1"/>
            <p:nvPr/>
          </p:nvSpPr>
          <p:spPr>
            <a:xfrm>
              <a:off x="-1" y="75604"/>
              <a:ext cx="2755506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rPr dirty="0"/>
                <a:t>2. Copy the link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499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1" grpId="1" animBg="1" advAuto="0"/>
      <p:bldP spid="694" grpId="2" animBg="1" advAuto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1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If You use Windows</a:t>
            </a:r>
          </a:p>
        </p:txBody>
      </p:sp>
      <p:pic>
        <p:nvPicPr>
          <p:cNvPr id="697" name="圖片 1" descr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869145"/>
            <a:ext cx="7420389" cy="5208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698" name="圖片 2" descr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174" y="5215466"/>
            <a:ext cx="5189626" cy="28617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99" name="圖片 4" descr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6533" y="3312583"/>
            <a:ext cx="1524001" cy="14351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71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04" name="Shape 200"/>
          <p:cNvGrpSpPr/>
          <p:nvPr/>
        </p:nvGrpSpPr>
        <p:grpSpPr>
          <a:xfrm>
            <a:off x="367058" y="190499"/>
            <a:ext cx="5199860" cy="648893"/>
            <a:chOff x="0" y="0"/>
            <a:chExt cx="5199858" cy="648891"/>
          </a:xfrm>
        </p:grpSpPr>
        <p:sp>
          <p:nvSpPr>
            <p:cNvPr id="702" name="形狀"/>
            <p:cNvSpPr/>
            <p:nvPr/>
          </p:nvSpPr>
          <p:spPr>
            <a:xfrm>
              <a:off x="0" y="-1"/>
              <a:ext cx="5199859" cy="648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64" y="0"/>
                  </a:moveTo>
                  <a:cubicBezTo>
                    <a:pt x="118" y="0"/>
                    <a:pt x="0" y="946"/>
                    <a:pt x="0" y="2114"/>
                  </a:cubicBezTo>
                  <a:lnTo>
                    <a:pt x="0" y="14453"/>
                  </a:lnTo>
                  <a:cubicBezTo>
                    <a:pt x="0" y="15620"/>
                    <a:pt x="118" y="16567"/>
                    <a:pt x="264" y="16567"/>
                  </a:cubicBezTo>
                  <a:lnTo>
                    <a:pt x="818" y="16567"/>
                  </a:lnTo>
                  <a:lnTo>
                    <a:pt x="1345" y="21600"/>
                  </a:lnTo>
                  <a:lnTo>
                    <a:pt x="1871" y="16567"/>
                  </a:lnTo>
                  <a:lnTo>
                    <a:pt x="21336" y="16567"/>
                  </a:lnTo>
                  <a:cubicBezTo>
                    <a:pt x="21482" y="16567"/>
                    <a:pt x="21600" y="15620"/>
                    <a:pt x="21600" y="14453"/>
                  </a:cubicBezTo>
                  <a:lnTo>
                    <a:pt x="21600" y="2114"/>
                  </a:lnTo>
                  <a:cubicBezTo>
                    <a:pt x="21600" y="946"/>
                    <a:pt x="21482" y="0"/>
                    <a:pt x="21336" y="0"/>
                  </a:cubicBezTo>
                  <a:lnTo>
                    <a:pt x="264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3" name="3. Create a folder to put your repos"/>
            <p:cNvSpPr txBox="1"/>
            <p:nvPr/>
          </p:nvSpPr>
          <p:spPr>
            <a:xfrm>
              <a:off x="-1" y="89495"/>
              <a:ext cx="5199860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3. Create a folder to put your repos</a:t>
              </a:r>
            </a:p>
          </p:txBody>
        </p:sp>
      </p:grpSp>
      <p:grpSp>
        <p:nvGrpSpPr>
          <p:cNvPr id="707" name="Shape 201"/>
          <p:cNvGrpSpPr/>
          <p:nvPr/>
        </p:nvGrpSpPr>
        <p:grpSpPr>
          <a:xfrm>
            <a:off x="5370859" y="1117600"/>
            <a:ext cx="3772695" cy="637382"/>
            <a:chOff x="0" y="0"/>
            <a:chExt cx="3772694" cy="637381"/>
          </a:xfrm>
        </p:grpSpPr>
        <p:sp>
          <p:nvSpPr>
            <p:cNvPr id="705" name="形狀"/>
            <p:cNvSpPr/>
            <p:nvPr/>
          </p:nvSpPr>
          <p:spPr>
            <a:xfrm>
              <a:off x="0" y="0"/>
              <a:ext cx="3772695" cy="637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6" y="0"/>
                  </a:moveTo>
                  <a:lnTo>
                    <a:pt x="1141" y="4734"/>
                  </a:lnTo>
                  <a:lnTo>
                    <a:pt x="364" y="4734"/>
                  </a:lnTo>
                  <a:cubicBezTo>
                    <a:pt x="163" y="4734"/>
                    <a:pt x="0" y="5698"/>
                    <a:pt x="0" y="6886"/>
                  </a:cubicBezTo>
                  <a:lnTo>
                    <a:pt x="0" y="19448"/>
                  </a:lnTo>
                  <a:cubicBezTo>
                    <a:pt x="0" y="20637"/>
                    <a:pt x="163" y="21600"/>
                    <a:pt x="364" y="21600"/>
                  </a:cubicBezTo>
                  <a:lnTo>
                    <a:pt x="21236" y="21600"/>
                  </a:lnTo>
                  <a:cubicBezTo>
                    <a:pt x="21437" y="21600"/>
                    <a:pt x="21600" y="20637"/>
                    <a:pt x="21600" y="19448"/>
                  </a:cubicBezTo>
                  <a:lnTo>
                    <a:pt x="21600" y="6886"/>
                  </a:lnTo>
                  <a:cubicBezTo>
                    <a:pt x="21600" y="5698"/>
                    <a:pt x="21437" y="4734"/>
                    <a:pt x="21236" y="4734"/>
                  </a:cubicBezTo>
                  <a:lnTo>
                    <a:pt x="2593" y="4734"/>
                  </a:lnTo>
                  <a:lnTo>
                    <a:pt x="1866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6" name="4. Type &quot;git clone {URL}&quot;"/>
            <p:cNvSpPr txBox="1"/>
            <p:nvPr/>
          </p:nvSpPr>
          <p:spPr>
            <a:xfrm>
              <a:off x="0" y="83740"/>
              <a:ext cx="3772695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4. Type "git clone {URL}"</a:t>
              </a:r>
            </a:p>
          </p:txBody>
        </p:sp>
      </p:grpSp>
      <p:grpSp>
        <p:nvGrpSpPr>
          <p:cNvPr id="710" name="Shape 202"/>
          <p:cNvGrpSpPr/>
          <p:nvPr/>
        </p:nvGrpSpPr>
        <p:grpSpPr>
          <a:xfrm>
            <a:off x="1497358" y="2336800"/>
            <a:ext cx="6113069" cy="637382"/>
            <a:chOff x="0" y="0"/>
            <a:chExt cx="6113067" cy="637381"/>
          </a:xfrm>
        </p:grpSpPr>
        <p:sp>
          <p:nvSpPr>
            <p:cNvPr id="708" name="形狀"/>
            <p:cNvSpPr/>
            <p:nvPr/>
          </p:nvSpPr>
          <p:spPr>
            <a:xfrm>
              <a:off x="-1" y="0"/>
              <a:ext cx="6113069" cy="637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1" y="0"/>
                  </a:moveTo>
                  <a:lnTo>
                    <a:pt x="704" y="4734"/>
                  </a:lnTo>
                  <a:lnTo>
                    <a:pt x="224" y="4734"/>
                  </a:lnTo>
                  <a:cubicBezTo>
                    <a:pt x="100" y="4734"/>
                    <a:pt x="0" y="5698"/>
                    <a:pt x="0" y="6886"/>
                  </a:cubicBezTo>
                  <a:lnTo>
                    <a:pt x="0" y="19448"/>
                  </a:lnTo>
                  <a:cubicBezTo>
                    <a:pt x="0" y="20637"/>
                    <a:pt x="100" y="21600"/>
                    <a:pt x="224" y="21600"/>
                  </a:cubicBezTo>
                  <a:lnTo>
                    <a:pt x="21376" y="21600"/>
                  </a:lnTo>
                  <a:cubicBezTo>
                    <a:pt x="21500" y="21600"/>
                    <a:pt x="21600" y="20637"/>
                    <a:pt x="21600" y="19448"/>
                  </a:cubicBezTo>
                  <a:lnTo>
                    <a:pt x="21600" y="6886"/>
                  </a:lnTo>
                  <a:cubicBezTo>
                    <a:pt x="21600" y="5698"/>
                    <a:pt x="21500" y="4734"/>
                    <a:pt x="21376" y="4734"/>
                  </a:cubicBezTo>
                  <a:lnTo>
                    <a:pt x="1600" y="4734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9" name="5. The repo has been successfully cloned"/>
            <p:cNvSpPr txBox="1"/>
            <p:nvPr/>
          </p:nvSpPr>
          <p:spPr>
            <a:xfrm>
              <a:off x="-1" y="83740"/>
              <a:ext cx="6113069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5. The repo has been successfully cloned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72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499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499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4" grpId="1" animBg="1" advAuto="0"/>
      <p:bldP spid="707" grpId="2" animBg="1" advAuto="0"/>
      <p:bldP spid="710" grpId="3" animBg="1" advAuto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20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</a:t>
            </a:r>
          </a:p>
        </p:txBody>
      </p:sp>
      <p:sp>
        <p:nvSpPr>
          <p:cNvPr id="713" name="Shape 20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00"/>
            </a:pPr>
            <a:r>
              <a:t>For each lab, you should follow the workflow below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Fork our template repository on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Clone the </a:t>
            </a:r>
            <a:r>
              <a:rPr b="1"/>
              <a:t>forked</a:t>
            </a:r>
            <a:r>
              <a:t> repository to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Finish your 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262626"/>
                </a:solidFill>
              </a:defRPr>
            </a:pPr>
            <a:r>
              <a:t>Commit in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Push to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Send merge request of </a:t>
            </a:r>
            <a:r>
              <a:rPr b="1"/>
              <a:t>your branch</a:t>
            </a:r>
            <a:r>
              <a:t> to our template repository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73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18" name="Shape 210"/>
          <p:cNvGrpSpPr/>
          <p:nvPr/>
        </p:nvGrpSpPr>
        <p:grpSpPr>
          <a:xfrm>
            <a:off x="6010621" y="863600"/>
            <a:ext cx="3337324" cy="497682"/>
            <a:chOff x="0" y="0"/>
            <a:chExt cx="3337323" cy="497681"/>
          </a:xfrm>
        </p:grpSpPr>
        <p:sp>
          <p:nvSpPr>
            <p:cNvPr id="716" name="形狀"/>
            <p:cNvSpPr/>
            <p:nvPr/>
          </p:nvSpPr>
          <p:spPr>
            <a:xfrm>
              <a:off x="-1" y="0"/>
              <a:ext cx="3337324" cy="497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9" y="0"/>
                  </a:moveTo>
                  <a:cubicBezTo>
                    <a:pt x="1222" y="0"/>
                    <a:pt x="1038" y="1234"/>
                    <a:pt x="1038" y="2756"/>
                  </a:cubicBezTo>
                  <a:lnTo>
                    <a:pt x="1038" y="5719"/>
                  </a:lnTo>
                  <a:lnTo>
                    <a:pt x="0" y="11231"/>
                  </a:lnTo>
                  <a:lnTo>
                    <a:pt x="1038" y="16743"/>
                  </a:lnTo>
                  <a:lnTo>
                    <a:pt x="1038" y="18844"/>
                  </a:lnTo>
                  <a:cubicBezTo>
                    <a:pt x="1038" y="20366"/>
                    <a:pt x="1222" y="21600"/>
                    <a:pt x="1449" y="21600"/>
                  </a:cubicBezTo>
                  <a:lnTo>
                    <a:pt x="21189" y="21600"/>
                  </a:lnTo>
                  <a:cubicBezTo>
                    <a:pt x="21416" y="21600"/>
                    <a:pt x="21600" y="20366"/>
                    <a:pt x="21600" y="18844"/>
                  </a:cubicBezTo>
                  <a:lnTo>
                    <a:pt x="21600" y="2756"/>
                  </a:lnTo>
                  <a:cubicBezTo>
                    <a:pt x="21600" y="1234"/>
                    <a:pt x="21416" y="0"/>
                    <a:pt x="21189" y="0"/>
                  </a:cubicBezTo>
                  <a:lnTo>
                    <a:pt x="1449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7" name="1. -A means all files"/>
            <p:cNvSpPr txBox="1"/>
            <p:nvPr/>
          </p:nvSpPr>
          <p:spPr>
            <a:xfrm>
              <a:off x="-1" y="13890"/>
              <a:ext cx="3337325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1. -A means all files</a:t>
              </a:r>
            </a:p>
          </p:txBody>
        </p:sp>
      </p:grpSp>
      <p:grpSp>
        <p:nvGrpSpPr>
          <p:cNvPr id="721" name="Shape 211"/>
          <p:cNvGrpSpPr/>
          <p:nvPr/>
        </p:nvGrpSpPr>
        <p:grpSpPr>
          <a:xfrm>
            <a:off x="4994076" y="1485900"/>
            <a:ext cx="5153821" cy="662782"/>
            <a:chOff x="0" y="0"/>
            <a:chExt cx="5153820" cy="662781"/>
          </a:xfrm>
        </p:grpSpPr>
        <p:sp>
          <p:nvSpPr>
            <p:cNvPr id="719" name="形狀"/>
            <p:cNvSpPr/>
            <p:nvPr/>
          </p:nvSpPr>
          <p:spPr>
            <a:xfrm>
              <a:off x="-1" y="0"/>
              <a:ext cx="5153821" cy="662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0" y="0"/>
                  </a:moveTo>
                  <a:lnTo>
                    <a:pt x="888" y="5381"/>
                  </a:lnTo>
                  <a:lnTo>
                    <a:pt x="266" y="5381"/>
                  </a:lnTo>
                  <a:cubicBezTo>
                    <a:pt x="119" y="5381"/>
                    <a:pt x="0" y="6307"/>
                    <a:pt x="0" y="7450"/>
                  </a:cubicBezTo>
                  <a:lnTo>
                    <a:pt x="0" y="19531"/>
                  </a:lnTo>
                  <a:cubicBezTo>
                    <a:pt x="0" y="20673"/>
                    <a:pt x="119" y="21600"/>
                    <a:pt x="266" y="21600"/>
                  </a:cubicBezTo>
                  <a:lnTo>
                    <a:pt x="21334" y="21600"/>
                  </a:lnTo>
                  <a:cubicBezTo>
                    <a:pt x="21481" y="21600"/>
                    <a:pt x="21600" y="20673"/>
                    <a:pt x="21600" y="19531"/>
                  </a:cubicBezTo>
                  <a:lnTo>
                    <a:pt x="21600" y="7450"/>
                  </a:lnTo>
                  <a:cubicBezTo>
                    <a:pt x="21600" y="6307"/>
                    <a:pt x="21481" y="5381"/>
                    <a:pt x="21334" y="5381"/>
                  </a:cubicBezTo>
                  <a:lnTo>
                    <a:pt x="1954" y="5381"/>
                  </a:lnTo>
                  <a:lnTo>
                    <a:pt x="1420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0" name="2. Check if your file is added to git"/>
            <p:cNvSpPr txBox="1"/>
            <p:nvPr/>
          </p:nvSpPr>
          <p:spPr>
            <a:xfrm>
              <a:off x="0" y="96440"/>
              <a:ext cx="5153820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2. Check if your file is added to git</a:t>
              </a:r>
            </a:p>
          </p:txBody>
        </p:sp>
      </p:grpSp>
      <p:grpSp>
        <p:nvGrpSpPr>
          <p:cNvPr id="724" name="Shape 212"/>
          <p:cNvGrpSpPr/>
          <p:nvPr/>
        </p:nvGrpSpPr>
        <p:grpSpPr>
          <a:xfrm>
            <a:off x="5747294" y="2984500"/>
            <a:ext cx="3863978" cy="662782"/>
            <a:chOff x="0" y="0"/>
            <a:chExt cx="3863976" cy="662781"/>
          </a:xfrm>
        </p:grpSpPr>
        <p:sp>
          <p:nvSpPr>
            <p:cNvPr id="722" name="形狀"/>
            <p:cNvSpPr/>
            <p:nvPr/>
          </p:nvSpPr>
          <p:spPr>
            <a:xfrm>
              <a:off x="0" y="0"/>
              <a:ext cx="3863977" cy="662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5" y="0"/>
                  </a:moveTo>
                  <a:lnTo>
                    <a:pt x="1185" y="5381"/>
                  </a:lnTo>
                  <a:lnTo>
                    <a:pt x="355" y="5381"/>
                  </a:lnTo>
                  <a:cubicBezTo>
                    <a:pt x="159" y="5381"/>
                    <a:pt x="0" y="6307"/>
                    <a:pt x="0" y="7450"/>
                  </a:cubicBezTo>
                  <a:lnTo>
                    <a:pt x="0" y="19531"/>
                  </a:lnTo>
                  <a:cubicBezTo>
                    <a:pt x="0" y="20673"/>
                    <a:pt x="159" y="21600"/>
                    <a:pt x="355" y="21600"/>
                  </a:cubicBezTo>
                  <a:lnTo>
                    <a:pt x="21245" y="21600"/>
                  </a:lnTo>
                  <a:cubicBezTo>
                    <a:pt x="21441" y="21600"/>
                    <a:pt x="21600" y="20673"/>
                    <a:pt x="21600" y="19531"/>
                  </a:cubicBezTo>
                  <a:lnTo>
                    <a:pt x="21600" y="7450"/>
                  </a:lnTo>
                  <a:cubicBezTo>
                    <a:pt x="21600" y="6307"/>
                    <a:pt x="21441" y="5381"/>
                    <a:pt x="21245" y="5381"/>
                  </a:cubicBezTo>
                  <a:lnTo>
                    <a:pt x="2607" y="5381"/>
                  </a:lnTo>
                  <a:lnTo>
                    <a:pt x="1895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3" name="3. Commit your changes"/>
            <p:cNvSpPr txBox="1"/>
            <p:nvPr/>
          </p:nvSpPr>
          <p:spPr>
            <a:xfrm>
              <a:off x="-1" y="96440"/>
              <a:ext cx="3863978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3. Commit your changes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74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499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499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1" animBg="1" advAuto="0"/>
      <p:bldP spid="721" grpId="2" animBg="1" advAuto="0"/>
      <p:bldP spid="724" grpId="3" animBg="1" advAuto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29" name="Shape 216"/>
          <p:cNvGrpSpPr/>
          <p:nvPr/>
        </p:nvGrpSpPr>
        <p:grpSpPr>
          <a:xfrm>
            <a:off x="6311798" y="1608301"/>
            <a:ext cx="6236496" cy="2164956"/>
            <a:chOff x="0" y="0"/>
            <a:chExt cx="6236495" cy="2164954"/>
          </a:xfrm>
        </p:grpSpPr>
        <p:sp>
          <p:nvSpPr>
            <p:cNvPr id="727" name="形狀"/>
            <p:cNvSpPr/>
            <p:nvPr/>
          </p:nvSpPr>
          <p:spPr>
            <a:xfrm>
              <a:off x="0" y="-1"/>
              <a:ext cx="6236496" cy="2164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03" y="0"/>
                  </a:moveTo>
                  <a:cubicBezTo>
                    <a:pt x="1481" y="0"/>
                    <a:pt x="1383" y="284"/>
                    <a:pt x="1383" y="634"/>
                  </a:cubicBezTo>
                  <a:lnTo>
                    <a:pt x="1383" y="8200"/>
                  </a:lnTo>
                  <a:lnTo>
                    <a:pt x="0" y="10513"/>
                  </a:lnTo>
                  <a:lnTo>
                    <a:pt x="1383" y="12825"/>
                  </a:lnTo>
                  <a:lnTo>
                    <a:pt x="1383" y="20966"/>
                  </a:lnTo>
                  <a:cubicBezTo>
                    <a:pt x="1383" y="21316"/>
                    <a:pt x="1481" y="21600"/>
                    <a:pt x="1603" y="21600"/>
                  </a:cubicBezTo>
                  <a:lnTo>
                    <a:pt x="21380" y="21600"/>
                  </a:lnTo>
                  <a:cubicBezTo>
                    <a:pt x="21502" y="21600"/>
                    <a:pt x="21600" y="21316"/>
                    <a:pt x="21600" y="20966"/>
                  </a:cubicBezTo>
                  <a:lnTo>
                    <a:pt x="21600" y="634"/>
                  </a:lnTo>
                  <a:cubicBezTo>
                    <a:pt x="21600" y="284"/>
                    <a:pt x="21502" y="0"/>
                    <a:pt x="21380" y="0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t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8" name="If you see these message, type…"/>
            <p:cNvSpPr txBox="1"/>
            <p:nvPr/>
          </p:nvSpPr>
          <p:spPr>
            <a:xfrm>
              <a:off x="0" y="-1"/>
              <a:ext cx="6236495" cy="1943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	If you see these message, type	</a:t>
              </a:r>
            </a:p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	git config --global user.name "{name}"</a:t>
              </a:r>
            </a:p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	git config --global user.email "{email}" </a:t>
              </a:r>
            </a:p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	{email} is the email you use on gitlab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75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9" grpId="1" animBg="1" advAuto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2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</a:t>
            </a:r>
          </a:p>
        </p:txBody>
      </p:sp>
      <p:sp>
        <p:nvSpPr>
          <p:cNvPr id="732" name="Shape 2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00"/>
            </a:pPr>
            <a:r>
              <a:t>For each lab, you should follow the workflow below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Fork our template repository on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Clone the </a:t>
            </a:r>
            <a:r>
              <a:rPr b="1"/>
              <a:t>forked</a:t>
            </a:r>
            <a:r>
              <a:t> repository to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Finish your 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Commit in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262626"/>
                </a:solidFill>
              </a:defRPr>
            </a:pPr>
            <a:r>
              <a:t>Push to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Send merge request of </a:t>
            </a:r>
            <a:r>
              <a:rPr b="1"/>
              <a:t>your branch</a:t>
            </a:r>
            <a:r>
              <a:t> to our template repository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76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35" name="pasted-image.png" descr="pasted-image.png"/>
          <p:cNvPicPr>
            <a:picLocks noChangeAspect="1"/>
          </p:cNvPicPr>
          <p:nvPr/>
        </p:nvPicPr>
        <p:blipFill>
          <a:blip r:embed="rId2"/>
          <a:srcRect t="5150"/>
          <a:stretch>
            <a:fillRect/>
          </a:stretch>
        </p:blipFill>
        <p:spPr>
          <a:xfrm>
            <a:off x="0" y="837752"/>
            <a:ext cx="13004800" cy="770934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38" name="Shape 225"/>
          <p:cNvGrpSpPr/>
          <p:nvPr/>
        </p:nvGrpSpPr>
        <p:grpSpPr>
          <a:xfrm>
            <a:off x="5971976" y="1041400"/>
            <a:ext cx="4710115" cy="662782"/>
            <a:chOff x="0" y="0"/>
            <a:chExt cx="4710114" cy="662781"/>
          </a:xfrm>
        </p:grpSpPr>
        <p:sp>
          <p:nvSpPr>
            <p:cNvPr id="736" name="形狀"/>
            <p:cNvSpPr/>
            <p:nvPr/>
          </p:nvSpPr>
          <p:spPr>
            <a:xfrm>
              <a:off x="0" y="0"/>
              <a:ext cx="4710115" cy="662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54" y="0"/>
                  </a:moveTo>
                  <a:lnTo>
                    <a:pt x="972" y="5381"/>
                  </a:lnTo>
                  <a:lnTo>
                    <a:pt x="291" y="5381"/>
                  </a:lnTo>
                  <a:cubicBezTo>
                    <a:pt x="130" y="5381"/>
                    <a:pt x="0" y="6307"/>
                    <a:pt x="0" y="7450"/>
                  </a:cubicBezTo>
                  <a:lnTo>
                    <a:pt x="0" y="19531"/>
                  </a:lnTo>
                  <a:cubicBezTo>
                    <a:pt x="0" y="20673"/>
                    <a:pt x="130" y="21600"/>
                    <a:pt x="291" y="21600"/>
                  </a:cubicBezTo>
                  <a:lnTo>
                    <a:pt x="21309" y="21600"/>
                  </a:lnTo>
                  <a:cubicBezTo>
                    <a:pt x="21470" y="21600"/>
                    <a:pt x="21600" y="20673"/>
                    <a:pt x="21600" y="19531"/>
                  </a:cubicBezTo>
                  <a:lnTo>
                    <a:pt x="21600" y="7450"/>
                  </a:lnTo>
                  <a:cubicBezTo>
                    <a:pt x="21600" y="6307"/>
                    <a:pt x="21470" y="5381"/>
                    <a:pt x="21309" y="5381"/>
                  </a:cubicBezTo>
                  <a:lnTo>
                    <a:pt x="2139" y="5381"/>
                  </a:lnTo>
                  <a:lnTo>
                    <a:pt x="1554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7" name="Type &quot;git push -u origin master&quot;"/>
            <p:cNvSpPr txBox="1"/>
            <p:nvPr/>
          </p:nvSpPr>
          <p:spPr>
            <a:xfrm>
              <a:off x="-1" y="96440"/>
              <a:ext cx="4710116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Type "git push -u origin master"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77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8" grpId="1" animBg="1" advAuto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2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</a:t>
            </a:r>
          </a:p>
        </p:txBody>
      </p:sp>
      <p:sp>
        <p:nvSpPr>
          <p:cNvPr id="741" name="Shape 22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00"/>
            </a:pPr>
            <a:r>
              <a:t>For each lab, you should follow the workflow below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Fork our template repository on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Clone the </a:t>
            </a:r>
            <a:r>
              <a:rPr b="1"/>
              <a:t>forked</a:t>
            </a:r>
            <a:r>
              <a:t> repository to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Finish your 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Commit in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Push to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262626"/>
                </a:solidFill>
              </a:defRPr>
            </a:pPr>
            <a:r>
              <a:t>Send merge request of </a:t>
            </a:r>
            <a:r>
              <a:rPr b="1">
                <a:solidFill>
                  <a:srgbClr val="E24E35"/>
                </a:solidFill>
              </a:rPr>
              <a:t>your branch</a:t>
            </a:r>
            <a:r>
              <a:t> to our template repository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78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D3C3893-C659-194A-A513-64B5B6580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9832"/>
            <a:ext cx="13004800" cy="7113935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79</a:t>
            </a:fld>
            <a:endParaRPr lang="en-US"/>
          </a:p>
        </p:txBody>
      </p:sp>
      <p:grpSp>
        <p:nvGrpSpPr>
          <p:cNvPr id="746" name="Shape 233"/>
          <p:cNvGrpSpPr/>
          <p:nvPr/>
        </p:nvGrpSpPr>
        <p:grpSpPr>
          <a:xfrm>
            <a:off x="1874835" y="4246563"/>
            <a:ext cx="4064003" cy="497682"/>
            <a:chOff x="0" y="0"/>
            <a:chExt cx="4064001" cy="497681"/>
          </a:xfrm>
        </p:grpSpPr>
        <p:sp>
          <p:nvSpPr>
            <p:cNvPr id="744" name="形狀"/>
            <p:cNvSpPr/>
            <p:nvPr/>
          </p:nvSpPr>
          <p:spPr>
            <a:xfrm>
              <a:off x="0" y="0"/>
              <a:ext cx="4064002" cy="497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90" y="0"/>
                  </a:moveTo>
                  <a:cubicBezTo>
                    <a:pt x="1003" y="0"/>
                    <a:pt x="852" y="1234"/>
                    <a:pt x="852" y="2756"/>
                  </a:cubicBezTo>
                  <a:lnTo>
                    <a:pt x="852" y="5719"/>
                  </a:lnTo>
                  <a:lnTo>
                    <a:pt x="0" y="11231"/>
                  </a:lnTo>
                  <a:lnTo>
                    <a:pt x="852" y="16743"/>
                  </a:lnTo>
                  <a:lnTo>
                    <a:pt x="852" y="18844"/>
                  </a:lnTo>
                  <a:cubicBezTo>
                    <a:pt x="852" y="20366"/>
                    <a:pt x="1003" y="21600"/>
                    <a:pt x="1190" y="21600"/>
                  </a:cubicBezTo>
                  <a:lnTo>
                    <a:pt x="21262" y="21600"/>
                  </a:lnTo>
                  <a:cubicBezTo>
                    <a:pt x="21449" y="21600"/>
                    <a:pt x="21600" y="20366"/>
                    <a:pt x="21600" y="18844"/>
                  </a:cubicBezTo>
                  <a:lnTo>
                    <a:pt x="21600" y="2756"/>
                  </a:lnTo>
                  <a:cubicBezTo>
                    <a:pt x="21600" y="1234"/>
                    <a:pt x="21449" y="0"/>
                    <a:pt x="21262" y="0"/>
                  </a:cubicBezTo>
                  <a:lnTo>
                    <a:pt x="1190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5" name="1. Click Merge Requests"/>
            <p:cNvSpPr txBox="1"/>
            <p:nvPr/>
          </p:nvSpPr>
          <p:spPr>
            <a:xfrm>
              <a:off x="-1" y="13890"/>
              <a:ext cx="4064003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rPr dirty="0"/>
                <a:t>1. Click Merge Requests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6" grpId="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If I have Question?</a:t>
            </a:r>
          </a:p>
        </p:txBody>
      </p:sp>
      <p:sp>
        <p:nvSpPr>
          <p:cNvPr id="141" name="文字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Always Google first ! </a:t>
            </a:r>
          </a:p>
          <a:p>
            <a:pPr lvl="1"/>
            <a:r>
              <a:t>Learn how to google is important.</a:t>
            </a:r>
          </a:p>
          <a:p>
            <a:r>
              <a:t>If you try your best but still can’t catch it.</a:t>
            </a:r>
          </a:p>
          <a:p>
            <a:pPr lvl="1"/>
            <a:r>
              <a:t>Feel free to ask us on iLMS or office hour.</a:t>
            </a:r>
          </a:p>
        </p:txBody>
      </p:sp>
      <p:pic>
        <p:nvPicPr>
          <p:cNvPr id="142" name="圖片 5" descr="圖片 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840132" y="5793316"/>
            <a:ext cx="5875868" cy="44069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80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2400"/>
            <a:ext cx="13017600" cy="7322400"/>
          </a:xfrm>
          <a:prstGeom prst="rect">
            <a:avLst/>
          </a:prstGeom>
        </p:spPr>
      </p:pic>
      <p:grpSp>
        <p:nvGrpSpPr>
          <p:cNvPr id="751" name="Shape 237"/>
          <p:cNvGrpSpPr/>
          <p:nvPr/>
        </p:nvGrpSpPr>
        <p:grpSpPr>
          <a:xfrm>
            <a:off x="4418161" y="7504508"/>
            <a:ext cx="3509964" cy="676674"/>
            <a:chOff x="0" y="0"/>
            <a:chExt cx="3509962" cy="676672"/>
          </a:xfrm>
        </p:grpSpPr>
        <p:sp>
          <p:nvSpPr>
            <p:cNvPr id="749" name="形狀"/>
            <p:cNvSpPr/>
            <p:nvPr/>
          </p:nvSpPr>
          <p:spPr>
            <a:xfrm>
              <a:off x="0" y="0"/>
              <a:ext cx="3509963" cy="676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80" y="0"/>
                  </a:moveTo>
                  <a:lnTo>
                    <a:pt x="18496" y="5714"/>
                  </a:lnTo>
                  <a:lnTo>
                    <a:pt x="391" y="5714"/>
                  </a:lnTo>
                  <a:cubicBezTo>
                    <a:pt x="175" y="5714"/>
                    <a:pt x="0" y="6621"/>
                    <a:pt x="0" y="7741"/>
                  </a:cubicBezTo>
                  <a:lnTo>
                    <a:pt x="0" y="19573"/>
                  </a:lnTo>
                  <a:cubicBezTo>
                    <a:pt x="0" y="20692"/>
                    <a:pt x="175" y="21600"/>
                    <a:pt x="391" y="21600"/>
                  </a:cubicBezTo>
                  <a:lnTo>
                    <a:pt x="21209" y="21600"/>
                  </a:lnTo>
                  <a:cubicBezTo>
                    <a:pt x="21425" y="21600"/>
                    <a:pt x="21600" y="20692"/>
                    <a:pt x="21600" y="19573"/>
                  </a:cubicBezTo>
                  <a:lnTo>
                    <a:pt x="21600" y="7741"/>
                  </a:lnTo>
                  <a:cubicBezTo>
                    <a:pt x="21600" y="6621"/>
                    <a:pt x="21425" y="5714"/>
                    <a:pt x="21209" y="5714"/>
                  </a:cubicBezTo>
                  <a:lnTo>
                    <a:pt x="20061" y="5714"/>
                  </a:lnTo>
                  <a:lnTo>
                    <a:pt x="19280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0" name="2. New merge request"/>
            <p:cNvSpPr txBox="1"/>
            <p:nvPr/>
          </p:nvSpPr>
          <p:spPr>
            <a:xfrm>
              <a:off x="0" y="103386"/>
              <a:ext cx="3509963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rPr dirty="0"/>
                <a:t>2. New merge request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1" grpId="1" animBg="1" advAuto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D72B013-F323-F94B-BEA1-F7BEAA488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5696"/>
            <a:ext cx="13004800" cy="7094936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81</a:t>
            </a:fld>
            <a:endParaRPr lang="en-US"/>
          </a:p>
        </p:txBody>
      </p:sp>
      <p:grpSp>
        <p:nvGrpSpPr>
          <p:cNvPr id="756" name="Shape 241"/>
          <p:cNvGrpSpPr/>
          <p:nvPr/>
        </p:nvGrpSpPr>
        <p:grpSpPr>
          <a:xfrm>
            <a:off x="3775419" y="1656506"/>
            <a:ext cx="3710784" cy="1377951"/>
            <a:chOff x="0" y="0"/>
            <a:chExt cx="3710782" cy="1377950"/>
          </a:xfrm>
        </p:grpSpPr>
        <p:sp>
          <p:nvSpPr>
            <p:cNvPr id="754" name="形狀"/>
            <p:cNvSpPr/>
            <p:nvPr/>
          </p:nvSpPr>
          <p:spPr>
            <a:xfrm>
              <a:off x="-1" y="-1"/>
              <a:ext cx="3710784" cy="1377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0" y="0"/>
                  </a:moveTo>
                  <a:cubicBezTo>
                    <a:pt x="165" y="0"/>
                    <a:pt x="0" y="446"/>
                    <a:pt x="0" y="995"/>
                  </a:cubicBezTo>
                  <a:lnTo>
                    <a:pt x="0" y="18377"/>
                  </a:lnTo>
                  <a:cubicBezTo>
                    <a:pt x="0" y="18927"/>
                    <a:pt x="165" y="19373"/>
                    <a:pt x="370" y="19373"/>
                  </a:cubicBezTo>
                  <a:lnTo>
                    <a:pt x="10645" y="19373"/>
                  </a:lnTo>
                  <a:lnTo>
                    <a:pt x="11384" y="21600"/>
                  </a:lnTo>
                  <a:lnTo>
                    <a:pt x="12124" y="19373"/>
                  </a:lnTo>
                  <a:lnTo>
                    <a:pt x="21230" y="19373"/>
                  </a:lnTo>
                  <a:cubicBezTo>
                    <a:pt x="21435" y="19373"/>
                    <a:pt x="21600" y="18927"/>
                    <a:pt x="21600" y="18377"/>
                  </a:cubicBezTo>
                  <a:lnTo>
                    <a:pt x="21600" y="995"/>
                  </a:lnTo>
                  <a:cubicBezTo>
                    <a:pt x="21600" y="446"/>
                    <a:pt x="21435" y="0"/>
                    <a:pt x="21230" y="0"/>
                  </a:cubicBezTo>
                  <a:lnTo>
                    <a:pt x="370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5" name="3. Choose the branch you pushed in your repo"/>
            <p:cNvSpPr txBox="1"/>
            <p:nvPr/>
          </p:nvSpPr>
          <p:spPr>
            <a:xfrm>
              <a:off x="-1" y="269875"/>
              <a:ext cx="3710784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3. Choose the branch you pushed in your repo</a:t>
              </a:r>
            </a:p>
          </p:txBody>
        </p:sp>
      </p:grpSp>
      <p:grpSp>
        <p:nvGrpSpPr>
          <p:cNvPr id="759" name="Shape 242"/>
          <p:cNvGrpSpPr/>
          <p:nvPr/>
        </p:nvGrpSpPr>
        <p:grpSpPr>
          <a:xfrm>
            <a:off x="9321949" y="1656505"/>
            <a:ext cx="3423049" cy="1377951"/>
            <a:chOff x="0" y="0"/>
            <a:chExt cx="3423048" cy="1377950"/>
          </a:xfrm>
        </p:grpSpPr>
        <p:sp>
          <p:nvSpPr>
            <p:cNvPr id="757" name="形狀"/>
            <p:cNvSpPr/>
            <p:nvPr/>
          </p:nvSpPr>
          <p:spPr>
            <a:xfrm>
              <a:off x="-1" y="-1"/>
              <a:ext cx="3423049" cy="1377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1" y="0"/>
                  </a:moveTo>
                  <a:cubicBezTo>
                    <a:pt x="179" y="0"/>
                    <a:pt x="0" y="446"/>
                    <a:pt x="0" y="995"/>
                  </a:cubicBezTo>
                  <a:lnTo>
                    <a:pt x="0" y="18377"/>
                  </a:lnTo>
                  <a:cubicBezTo>
                    <a:pt x="0" y="18927"/>
                    <a:pt x="179" y="19373"/>
                    <a:pt x="401" y="19373"/>
                  </a:cubicBezTo>
                  <a:lnTo>
                    <a:pt x="9724" y="19373"/>
                  </a:lnTo>
                  <a:lnTo>
                    <a:pt x="10526" y="21600"/>
                  </a:lnTo>
                  <a:lnTo>
                    <a:pt x="11327" y="19373"/>
                  </a:lnTo>
                  <a:lnTo>
                    <a:pt x="21199" y="19373"/>
                  </a:lnTo>
                  <a:cubicBezTo>
                    <a:pt x="21421" y="19373"/>
                    <a:pt x="21600" y="18927"/>
                    <a:pt x="21600" y="18377"/>
                  </a:cubicBezTo>
                  <a:lnTo>
                    <a:pt x="21600" y="995"/>
                  </a:lnTo>
                  <a:cubicBezTo>
                    <a:pt x="21600" y="446"/>
                    <a:pt x="21421" y="0"/>
                    <a:pt x="21199" y="0"/>
                  </a:cubicBezTo>
                  <a:lnTo>
                    <a:pt x="401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8" name="4. Choose the branch named after your ID"/>
            <p:cNvSpPr txBox="1"/>
            <p:nvPr/>
          </p:nvSpPr>
          <p:spPr>
            <a:xfrm>
              <a:off x="-1" y="269875"/>
              <a:ext cx="3423050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4. Choose the branch named after your ID</a:t>
              </a:r>
            </a:p>
          </p:txBody>
        </p:sp>
      </p:grpSp>
      <p:sp>
        <p:nvSpPr>
          <p:cNvPr id="760" name="Shape 243"/>
          <p:cNvSpPr/>
          <p:nvPr/>
        </p:nvSpPr>
        <p:spPr>
          <a:xfrm>
            <a:off x="2475060" y="2632322"/>
            <a:ext cx="1044575" cy="402135"/>
          </a:xfrm>
          <a:prstGeom prst="rect">
            <a:avLst/>
          </a:prstGeom>
          <a:ln w="25400">
            <a:solidFill>
              <a:srgbClr val="E24E3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61" name="Shape 244"/>
          <p:cNvSpPr/>
          <p:nvPr/>
        </p:nvSpPr>
        <p:spPr>
          <a:xfrm>
            <a:off x="7486204" y="2698453"/>
            <a:ext cx="1044577" cy="402135"/>
          </a:xfrm>
          <a:prstGeom prst="rect">
            <a:avLst/>
          </a:prstGeom>
          <a:ln w="25400">
            <a:solidFill>
              <a:srgbClr val="E24E3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764" name="Shape 245"/>
          <p:cNvGrpSpPr/>
          <p:nvPr/>
        </p:nvGrpSpPr>
        <p:grpSpPr>
          <a:xfrm>
            <a:off x="2475060" y="4637900"/>
            <a:ext cx="3520680" cy="663180"/>
            <a:chOff x="0" y="0"/>
            <a:chExt cx="3520678" cy="663179"/>
          </a:xfrm>
        </p:grpSpPr>
        <p:sp>
          <p:nvSpPr>
            <p:cNvPr id="762" name="形狀"/>
            <p:cNvSpPr/>
            <p:nvPr/>
          </p:nvSpPr>
          <p:spPr>
            <a:xfrm>
              <a:off x="0" y="0"/>
              <a:ext cx="3520679" cy="663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48" y="0"/>
                  </a:moveTo>
                  <a:lnTo>
                    <a:pt x="2669" y="5158"/>
                  </a:lnTo>
                  <a:lnTo>
                    <a:pt x="390" y="5158"/>
                  </a:lnTo>
                  <a:cubicBezTo>
                    <a:pt x="174" y="5158"/>
                    <a:pt x="0" y="6084"/>
                    <a:pt x="0" y="7226"/>
                  </a:cubicBezTo>
                  <a:lnTo>
                    <a:pt x="0" y="19532"/>
                  </a:lnTo>
                  <a:cubicBezTo>
                    <a:pt x="0" y="20674"/>
                    <a:pt x="174" y="21600"/>
                    <a:pt x="390" y="21600"/>
                  </a:cubicBezTo>
                  <a:lnTo>
                    <a:pt x="21210" y="21600"/>
                  </a:lnTo>
                  <a:cubicBezTo>
                    <a:pt x="21426" y="21600"/>
                    <a:pt x="21600" y="20674"/>
                    <a:pt x="21600" y="19532"/>
                  </a:cubicBezTo>
                  <a:lnTo>
                    <a:pt x="21600" y="7226"/>
                  </a:lnTo>
                  <a:cubicBezTo>
                    <a:pt x="21600" y="6084"/>
                    <a:pt x="21426" y="5158"/>
                    <a:pt x="21210" y="5158"/>
                  </a:cubicBezTo>
                  <a:lnTo>
                    <a:pt x="4227" y="515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3" name="5. Compare branches"/>
            <p:cNvSpPr txBox="1"/>
            <p:nvPr/>
          </p:nvSpPr>
          <p:spPr>
            <a:xfrm>
              <a:off x="0" y="96639"/>
              <a:ext cx="3520679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rPr dirty="0"/>
                <a:t>5. Compare branches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499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499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6" grpId="1" animBg="1" advAuto="0"/>
      <p:bldP spid="759" grpId="2" animBg="1" advAuto="0"/>
      <p:bldP spid="764" grpId="3" animBg="1" advAuto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82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2400"/>
            <a:ext cx="13017600" cy="7322400"/>
          </a:xfrm>
          <a:prstGeom prst="rect">
            <a:avLst/>
          </a:prstGeom>
        </p:spPr>
      </p:pic>
      <p:grpSp>
        <p:nvGrpSpPr>
          <p:cNvPr id="772" name="Shape 250"/>
          <p:cNvGrpSpPr/>
          <p:nvPr/>
        </p:nvGrpSpPr>
        <p:grpSpPr>
          <a:xfrm>
            <a:off x="4189461" y="2433042"/>
            <a:ext cx="4638678" cy="799705"/>
            <a:chOff x="0" y="0"/>
            <a:chExt cx="4638676" cy="799704"/>
          </a:xfrm>
        </p:grpSpPr>
        <p:sp>
          <p:nvSpPr>
            <p:cNvPr id="770" name="形狀"/>
            <p:cNvSpPr/>
            <p:nvPr/>
          </p:nvSpPr>
          <p:spPr>
            <a:xfrm>
              <a:off x="-1" y="0"/>
              <a:ext cx="4638678" cy="79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4" y="0"/>
                  </a:moveTo>
                  <a:cubicBezTo>
                    <a:pt x="150" y="0"/>
                    <a:pt x="0" y="871"/>
                    <a:pt x="0" y="1940"/>
                  </a:cubicBezTo>
                  <a:lnTo>
                    <a:pt x="0" y="16326"/>
                  </a:lnTo>
                  <a:cubicBezTo>
                    <a:pt x="0" y="17395"/>
                    <a:pt x="150" y="18255"/>
                    <a:pt x="334" y="18255"/>
                  </a:cubicBezTo>
                  <a:lnTo>
                    <a:pt x="1076" y="18255"/>
                  </a:lnTo>
                  <a:lnTo>
                    <a:pt x="1743" y="21600"/>
                  </a:lnTo>
                  <a:lnTo>
                    <a:pt x="2410" y="18255"/>
                  </a:lnTo>
                  <a:lnTo>
                    <a:pt x="21266" y="18255"/>
                  </a:lnTo>
                  <a:cubicBezTo>
                    <a:pt x="21450" y="18255"/>
                    <a:pt x="21600" y="17395"/>
                    <a:pt x="21600" y="16326"/>
                  </a:cubicBezTo>
                  <a:lnTo>
                    <a:pt x="21600" y="1940"/>
                  </a:lnTo>
                  <a:cubicBezTo>
                    <a:pt x="21600" y="871"/>
                    <a:pt x="21450" y="0"/>
                    <a:pt x="21266" y="0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1" name="6. Set title to &quot;{ID} Submission&quot;"/>
            <p:cNvSpPr txBox="1"/>
            <p:nvPr/>
          </p:nvSpPr>
          <p:spPr>
            <a:xfrm>
              <a:off x="-1" y="164901"/>
              <a:ext cx="4638678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rPr dirty="0"/>
                <a:t>6. Set title to "{ID} Submission"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2" grpId="1" animBg="1" advAuto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83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2400"/>
            <a:ext cx="13017600" cy="7322400"/>
          </a:xfrm>
          <a:prstGeom prst="rect">
            <a:avLst/>
          </a:prstGeom>
        </p:spPr>
      </p:pic>
      <p:grpSp>
        <p:nvGrpSpPr>
          <p:cNvPr id="769" name="Shape 249"/>
          <p:cNvGrpSpPr/>
          <p:nvPr/>
        </p:nvGrpSpPr>
        <p:grpSpPr>
          <a:xfrm>
            <a:off x="4485582" y="6057898"/>
            <a:ext cx="4389439" cy="926309"/>
            <a:chOff x="0" y="0"/>
            <a:chExt cx="4389437" cy="926307"/>
          </a:xfrm>
        </p:grpSpPr>
        <p:sp>
          <p:nvSpPr>
            <p:cNvPr id="767" name="形狀"/>
            <p:cNvSpPr/>
            <p:nvPr/>
          </p:nvSpPr>
          <p:spPr>
            <a:xfrm>
              <a:off x="0" y="-1"/>
              <a:ext cx="4389438" cy="9263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5" y="0"/>
                  </a:moveTo>
                  <a:cubicBezTo>
                    <a:pt x="1020" y="0"/>
                    <a:pt x="861" y="752"/>
                    <a:pt x="861" y="1675"/>
                  </a:cubicBezTo>
                  <a:lnTo>
                    <a:pt x="861" y="7792"/>
                  </a:lnTo>
                  <a:lnTo>
                    <a:pt x="0" y="11133"/>
                  </a:lnTo>
                  <a:lnTo>
                    <a:pt x="861" y="14483"/>
                  </a:lnTo>
                  <a:lnTo>
                    <a:pt x="861" y="19925"/>
                  </a:lnTo>
                  <a:cubicBezTo>
                    <a:pt x="861" y="20848"/>
                    <a:pt x="1020" y="21600"/>
                    <a:pt x="1215" y="21600"/>
                  </a:cubicBezTo>
                  <a:lnTo>
                    <a:pt x="21248" y="21600"/>
                  </a:lnTo>
                  <a:cubicBezTo>
                    <a:pt x="21443" y="21600"/>
                    <a:pt x="21600" y="20848"/>
                    <a:pt x="21600" y="19925"/>
                  </a:cubicBezTo>
                  <a:lnTo>
                    <a:pt x="21600" y="1675"/>
                  </a:lnTo>
                  <a:cubicBezTo>
                    <a:pt x="21600" y="752"/>
                    <a:pt x="21443" y="0"/>
                    <a:pt x="21248" y="0"/>
                  </a:cubicBezTo>
                  <a:lnTo>
                    <a:pt x="1215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8" name="7. If everything is OK,…"/>
            <p:cNvSpPr txBox="1"/>
            <p:nvPr/>
          </p:nvSpPr>
          <p:spPr>
            <a:xfrm>
              <a:off x="0" y="44053"/>
              <a:ext cx="4389438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rPr dirty="0"/>
                <a:t> 7. If everything is OK, </a:t>
              </a:r>
            </a:p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rPr dirty="0"/>
                <a:t> submit your merge request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74304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9" grpId="0" animBg="1" advAuto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Shape 127"/>
          <p:cNvSpPr txBox="1"/>
          <p:nvPr/>
        </p:nvSpPr>
        <p:spPr>
          <a:xfrm>
            <a:off x="952500" y="444500"/>
            <a:ext cx="11099800" cy="1310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8000"/>
            </a:lvl1pPr>
          </a:lstStyle>
          <a:p>
            <a:r>
              <a:t>Notice</a:t>
            </a:r>
          </a:p>
        </p:txBody>
      </p:sp>
      <p:pic>
        <p:nvPicPr>
          <p:cNvPr id="775" name="圖片 4" descr="圖片 4"/>
          <p:cNvPicPr>
            <a:picLocks noChangeAspect="1"/>
          </p:cNvPicPr>
          <p:nvPr/>
        </p:nvPicPr>
        <p:blipFill>
          <a:blip r:embed="rId2"/>
          <a:srcRect l="1237" r="4818"/>
          <a:stretch>
            <a:fillRect/>
          </a:stretch>
        </p:blipFill>
        <p:spPr>
          <a:xfrm>
            <a:off x="-1" y="1524000"/>
            <a:ext cx="12217401" cy="788276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84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5" grpId="1" animBg="1" advAuto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圖片 1" descr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066"/>
            <a:ext cx="13004800" cy="901773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85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" name="圖片 1" descr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6641"/>
            <a:ext cx="13004800" cy="716031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86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圖片 1" descr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2510"/>
            <a:ext cx="13004800" cy="6808580"/>
          </a:xfrm>
          <a:prstGeom prst="rect">
            <a:avLst/>
          </a:prstGeom>
          <a:ln w="12700">
            <a:miter lim="400000"/>
          </a:ln>
        </p:spPr>
      </p:pic>
      <p:pic>
        <p:nvPicPr>
          <p:cNvPr id="782" name="圖片 2" descr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350" y="1331606"/>
            <a:ext cx="9944100" cy="709038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87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2" grpId="1" animBg="1" advAuto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78" y="2678092"/>
            <a:ext cx="11930645" cy="3058828"/>
          </a:xfrm>
          <a:prstGeom prst="rect">
            <a:avLst/>
          </a:prstGeom>
          <a:ln w="12700">
            <a:miter lim="400000"/>
          </a:ln>
        </p:spPr>
      </p:pic>
      <p:sp>
        <p:nvSpPr>
          <p:cNvPr id="785" name="圓角矩形 2"/>
          <p:cNvSpPr/>
          <p:nvPr/>
        </p:nvSpPr>
        <p:spPr>
          <a:xfrm>
            <a:off x="8478067" y="5072576"/>
            <a:ext cx="1676401" cy="812801"/>
          </a:xfrm>
          <a:prstGeom prst="roundRect">
            <a:avLst>
              <a:gd name="adj" fmla="val 16667"/>
            </a:avLst>
          </a:prstGeom>
          <a:ln w="25400">
            <a:solidFill>
              <a:srgbClr val="FF0000"/>
            </a:solidFill>
          </a:ln>
        </p:spPr>
        <p:txBody>
          <a:bodyPr lIns="50800" tIns="50800" rIns="50800" bIns="50800" anchor="ctr"/>
          <a:lstStyle/>
          <a:p>
            <a:pPr algn="l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6" name="文字方塊 3"/>
          <p:cNvSpPr txBox="1"/>
          <p:nvPr/>
        </p:nvSpPr>
        <p:spPr>
          <a:xfrm>
            <a:off x="8387237" y="6048883"/>
            <a:ext cx="185806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Here!!!!!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88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789" name="Shape 1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Tools &amp; References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89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Policy of Labs</a:t>
            </a:r>
          </a:p>
        </p:txBody>
      </p:sp>
      <p:sp>
        <p:nvSpPr>
          <p:cNvPr id="145" name="Shape 1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3000"/>
              </a:spcBef>
              <a:defRPr b="1" u="sng"/>
            </a:pPr>
            <a:r>
              <a:t>All labs need to be submitted to GitLab.</a:t>
            </a:r>
          </a:p>
          <a:p>
            <a:pPr>
              <a:spcBef>
                <a:spcPts val="3000"/>
              </a:spcBef>
            </a:pPr>
            <a:r>
              <a:t>Late submission will </a:t>
            </a:r>
            <a:r>
              <a:rPr b="1">
                <a:solidFill>
                  <a:srgbClr val="FF2712"/>
                </a:solidFill>
              </a:rPr>
              <a:t>not</a:t>
            </a:r>
            <a:r>
              <a:t> be accepted.</a:t>
            </a:r>
          </a:p>
          <a:p>
            <a:pPr>
              <a:spcBef>
                <a:spcPts val="3000"/>
              </a:spcBef>
            </a:pPr>
            <a:r>
              <a:t>Plagiarism will not be tolerated.</a:t>
            </a:r>
          </a:p>
          <a:p>
            <a:pPr lvl="1">
              <a:spcBef>
                <a:spcPts val="1500"/>
              </a:spcBef>
              <a:buChar char="-"/>
            </a:pPr>
            <a:r>
              <a:t>If we find you copy someone’s code, you will get </a:t>
            </a:r>
            <a:r>
              <a:rPr b="1">
                <a:solidFill>
                  <a:srgbClr val="FF2712"/>
                </a:solidFill>
              </a:rPr>
              <a:t>0 point</a:t>
            </a:r>
            <a:r>
              <a:rPr b="1"/>
              <a:t> </a:t>
            </a:r>
            <a:r>
              <a:t>for that lab.</a:t>
            </a:r>
          </a:p>
          <a:p>
            <a:pPr>
              <a:spcBef>
                <a:spcPts val="3000"/>
              </a:spcBef>
            </a:pPr>
            <a:r>
              <a:t>Grading</a:t>
            </a:r>
          </a:p>
          <a:p>
            <a:pPr lvl="1">
              <a:spcBef>
                <a:spcPts val="1500"/>
              </a:spcBef>
              <a:buChar char="-"/>
            </a:pPr>
            <a:r>
              <a:t>Submission before lab ends gets 100% score</a:t>
            </a:r>
          </a:p>
          <a:p>
            <a:pPr lvl="1">
              <a:spcBef>
                <a:spcPts val="1500"/>
              </a:spcBef>
              <a:buChar char="-"/>
            </a:pPr>
            <a:r>
              <a:t>Submission before </a:t>
            </a:r>
            <a:r>
              <a:rPr b="1">
                <a:solidFill>
                  <a:srgbClr val="FF2712"/>
                </a:solidFill>
              </a:rPr>
              <a:t>11:59pm</a:t>
            </a:r>
            <a:r>
              <a:t> gets 60% score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2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Tools</a:t>
            </a:r>
          </a:p>
        </p:txBody>
      </p:sp>
      <p:sp>
        <p:nvSpPr>
          <p:cNvPr id="792" name="Shape 254"/>
          <p:cNvSpPr txBox="1">
            <a:spLocks noGrp="1"/>
          </p:cNvSpPr>
          <p:nvPr>
            <p:ph type="body" idx="1"/>
          </p:nvPr>
        </p:nvSpPr>
        <p:spPr>
          <a:xfrm>
            <a:off x="952500" y="2603499"/>
            <a:ext cx="11099800" cy="6964117"/>
          </a:xfrm>
          <a:prstGeom prst="rect">
            <a:avLst/>
          </a:prstGeom>
        </p:spPr>
        <p:txBody>
          <a:bodyPr/>
          <a:lstStyle/>
          <a:p>
            <a:r>
              <a:t>Git GUI</a:t>
            </a:r>
          </a:p>
          <a:p>
            <a:pPr lvl="1">
              <a:spcBef>
                <a:spcPts val="1500"/>
              </a:spcBef>
              <a:buChar char="-"/>
            </a:pPr>
            <a:r>
              <a:t>GitKraken</a:t>
            </a:r>
          </a:p>
          <a:p>
            <a:r>
              <a:t>Editor / IDE</a:t>
            </a:r>
          </a:p>
          <a:p>
            <a:pPr lvl="1">
              <a:spcBef>
                <a:spcPts val="1500"/>
              </a:spcBef>
              <a:buChar char="-"/>
            </a:pPr>
            <a:r>
              <a:t>Visual Studio Code</a:t>
            </a:r>
          </a:p>
          <a:p>
            <a:pPr lvl="1">
              <a:spcBef>
                <a:spcPts val="1500"/>
              </a:spcBef>
              <a:buChar char="-"/>
            </a:pPr>
            <a:r>
              <a:t>Atom</a:t>
            </a:r>
          </a:p>
          <a:p>
            <a:pPr lvl="1">
              <a:spcBef>
                <a:spcPts val="1500"/>
              </a:spcBef>
              <a:buChar char="-"/>
            </a:pPr>
            <a:r>
              <a:t>Sublime Text</a:t>
            </a:r>
          </a:p>
          <a:p>
            <a:pPr lvl="1">
              <a:spcBef>
                <a:spcPts val="1500"/>
              </a:spcBef>
              <a:buChar char="-"/>
            </a:pPr>
            <a:r>
              <a:t>Brackets</a:t>
            </a:r>
          </a:p>
          <a:p>
            <a:pPr lvl="1">
              <a:spcBef>
                <a:spcPts val="1500"/>
              </a:spcBef>
              <a:buChar char="-"/>
            </a:pPr>
            <a:r>
              <a:t>Notepad++</a:t>
            </a:r>
          </a:p>
          <a:p>
            <a:pPr lvl="1">
              <a:spcBef>
                <a:spcPts val="1500"/>
              </a:spcBef>
              <a:buChar char="-"/>
            </a:pPr>
            <a:r>
              <a:t>Webstorm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1047" y="-6350"/>
            <a:ext cx="17346895" cy="97663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91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92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1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39"/>
            <a:ext cx="13004800" cy="669912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93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94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4640"/>
            <a:ext cx="13004800" cy="622432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95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253"/>
          <p:cNvSpPr txBox="1"/>
          <p:nvPr/>
        </p:nvSpPr>
        <p:spPr>
          <a:xfrm>
            <a:off x="952500" y="444500"/>
            <a:ext cx="11099800" cy="1310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8000"/>
            </a:lvl1pPr>
          </a:lstStyle>
          <a:p>
            <a:r>
              <a:t>Reference</a:t>
            </a:r>
          </a:p>
        </p:txBody>
      </p:sp>
      <p:sp>
        <p:nvSpPr>
          <p:cNvPr id="805" name="Shape 254"/>
          <p:cNvSpPr txBox="1"/>
          <p:nvPr/>
        </p:nvSpPr>
        <p:spPr>
          <a:xfrm>
            <a:off x="952500" y="2603499"/>
            <a:ext cx="11099800" cy="612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rPr dirty="0"/>
              <a:t>Learn </a:t>
            </a:r>
            <a:r>
              <a:rPr dirty="0" err="1"/>
              <a:t>Git</a:t>
            </a:r>
            <a:r>
              <a:rPr dirty="0"/>
              <a:t> branching (interactive)</a:t>
            </a:r>
          </a:p>
          <a:p>
            <a:pPr marL="889000" lvl="1" indent="-444500" algn="l">
              <a:spcBef>
                <a:spcPts val="4200"/>
              </a:spcBef>
              <a:buSzPct val="75000"/>
              <a:buChar char="•"/>
              <a:defRPr u="sng"/>
            </a:pPr>
            <a:r>
              <a:rPr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http://pcottle.github.io/learnGitBranching/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rPr dirty="0"/>
              <a:t>Pro </a:t>
            </a:r>
            <a:r>
              <a:rPr dirty="0" err="1"/>
              <a:t>Git</a:t>
            </a:r>
            <a:endParaRPr dirty="0"/>
          </a:p>
          <a:p>
            <a:pPr marL="889000" lvl="1" indent="-444500" algn="l">
              <a:spcBef>
                <a:spcPts val="4200"/>
              </a:spcBef>
              <a:buSzPct val="75000"/>
              <a:buChar char="•"/>
              <a:defRPr u="sng"/>
            </a:pPr>
            <a:r>
              <a:rPr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http://git-scm.com/book/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rPr dirty="0" err="1"/>
              <a:t>寫給大家的</a:t>
            </a:r>
            <a:r>
              <a:rPr dirty="0"/>
              <a:t> </a:t>
            </a:r>
            <a:r>
              <a:rPr dirty="0" err="1"/>
              <a:t>Git</a:t>
            </a:r>
            <a:r>
              <a:rPr dirty="0"/>
              <a:t> </a:t>
            </a:r>
            <a:r>
              <a:rPr dirty="0" err="1"/>
              <a:t>教學</a:t>
            </a:r>
            <a:endParaRPr dirty="0"/>
          </a:p>
          <a:p>
            <a:pPr marL="889000" lvl="1" indent="-444500" algn="l">
              <a:spcBef>
                <a:spcPts val="4200"/>
              </a:spcBef>
              <a:buSzPct val="75000"/>
              <a:buChar char="•"/>
              <a:defRPr u="sng"/>
            </a:pPr>
            <a:r>
              <a:rPr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http://www.slideshare.net/littlebtc/git-5528339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96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253"/>
          <p:cNvSpPr txBox="1"/>
          <p:nvPr/>
        </p:nvSpPr>
        <p:spPr>
          <a:xfrm>
            <a:off x="952500" y="444500"/>
            <a:ext cx="11099800" cy="1310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8000"/>
            </a:lvl1pPr>
          </a:lstStyle>
          <a:p>
            <a:r>
              <a:t>Today’s exercise</a:t>
            </a:r>
          </a:p>
        </p:txBody>
      </p:sp>
      <p:sp>
        <p:nvSpPr>
          <p:cNvPr id="808" name="Shape 254"/>
          <p:cNvSpPr txBox="1"/>
          <p:nvPr/>
        </p:nvSpPr>
        <p:spPr>
          <a:xfrm>
            <a:off x="952500" y="2603499"/>
            <a:ext cx="11099800" cy="2831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rPr dirty="0"/>
              <a:t>Install Git command line tool in your computer.</a:t>
            </a:r>
          </a:p>
          <a:p>
            <a:pPr marL="889000" lvl="1" indent="-444500" algn="l">
              <a:spcBef>
                <a:spcPts val="4200"/>
              </a:spcBef>
              <a:buSzPct val="75000"/>
              <a:buChar char="•"/>
            </a:pPr>
            <a:r>
              <a:rPr dirty="0"/>
              <a:t>Follow appendix A.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rPr dirty="0"/>
              <a:t>Try to submit in GitLab.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97</a:t>
            </a:fld>
            <a:endParaRPr lang="en-US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2229</TotalTime>
  <Words>2251</Words>
  <Application>Microsoft Macintosh PowerPoint</Application>
  <PresentationFormat>自訂</PresentationFormat>
  <Paragraphs>530</Paragraphs>
  <Slides>97</Slides>
  <Notes>2</Notes>
  <HiddenSlides>2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97</vt:i4>
      </vt:variant>
    </vt:vector>
  </HeadingPairs>
  <TitlesOfParts>
    <vt:vector size="112" baseType="lpstr">
      <vt:lpstr>Zapf Dingbats</vt:lpstr>
      <vt:lpstr>나눔손글씨 펜</vt:lpstr>
      <vt:lpstr>Avenir Book</vt:lpstr>
      <vt:lpstr>Avenir Next</vt:lpstr>
      <vt:lpstr>Avenir Next Condensed</vt:lpstr>
      <vt:lpstr>Avenir Next Condensed Heavy</vt:lpstr>
      <vt:lpstr>Avenir Next Heavy</vt:lpstr>
      <vt:lpstr>Avenir Next Ultra Light</vt:lpstr>
      <vt:lpstr>Courier</vt:lpstr>
      <vt:lpstr>Helvetica</vt:lpstr>
      <vt:lpstr>Helvetica Light</vt:lpstr>
      <vt:lpstr>Helvetica Neue</vt:lpstr>
      <vt:lpstr>Menlo</vt:lpstr>
      <vt:lpstr>Monaco</vt:lpstr>
      <vt:lpstr>White</vt:lpstr>
      <vt:lpstr>Lab 01 How to Survive &amp; Introduction to Git</vt:lpstr>
      <vt:lpstr>Notice</vt:lpstr>
      <vt:lpstr>Outline</vt:lpstr>
      <vt:lpstr>Outline</vt:lpstr>
      <vt:lpstr>Teaching Assistants</vt:lpstr>
      <vt:lpstr>How to Find Us?</vt:lpstr>
      <vt:lpstr>If I have Question?</vt:lpstr>
      <vt:lpstr>If I have Question?</vt:lpstr>
      <vt:lpstr>The Policy of Labs</vt:lpstr>
      <vt:lpstr>Grading Example</vt:lpstr>
      <vt:lpstr>Team Up</vt:lpstr>
      <vt:lpstr>Outline</vt:lpstr>
      <vt:lpstr>Why use version control?</vt:lpstr>
      <vt:lpstr>We want to track what we did and when we did it.</vt:lpstr>
      <vt:lpstr>Students’ VCS</vt:lpstr>
      <vt:lpstr>How to work with others?</vt:lpstr>
      <vt:lpstr>Dropbox VCS in Reality</vt:lpstr>
      <vt:lpstr>Why use VCS?</vt:lpstr>
      <vt:lpstr>Outline</vt:lpstr>
      <vt:lpstr>Git</vt:lpstr>
      <vt:lpstr>Git</vt:lpstr>
      <vt:lpstr>Git Workflow (1/2)</vt:lpstr>
      <vt:lpstr>PowerPoint 簡報</vt:lpstr>
      <vt:lpstr>PowerPoint 簡報</vt:lpstr>
      <vt:lpstr>Outline</vt:lpstr>
      <vt:lpstr>PowerPoint 簡報</vt:lpstr>
      <vt:lpstr>Basic Git Commands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Outline</vt:lpstr>
      <vt:lpstr>Collaboration</vt:lpstr>
      <vt:lpstr>Collaboration Workflows (1/2)</vt:lpstr>
      <vt:lpstr>Collaboration Workflows (2/2)</vt:lpstr>
      <vt:lpstr>Collaboration Workflows (2/2)</vt:lpstr>
      <vt:lpstr>Collaboration Workflows (2/2)</vt:lpstr>
      <vt:lpstr>Collaboration Workflows (2/2)</vt:lpstr>
      <vt:lpstr>Collaboration Workflows (2/2)</vt:lpstr>
      <vt:lpstr>Why Authentication Failed?</vt:lpstr>
      <vt:lpstr>Collaboration Workflow</vt:lpstr>
      <vt:lpstr>PowerPoint 簡報</vt:lpstr>
      <vt:lpstr>PowerPoint 簡報</vt:lpstr>
      <vt:lpstr>PowerPoint 簡報</vt:lpstr>
      <vt:lpstr>PowerPoint 簡報</vt:lpstr>
      <vt:lpstr>PowerPoint 簡報</vt:lpstr>
      <vt:lpstr>Git Collaboration Workflow</vt:lpstr>
      <vt:lpstr>PowerPoint 簡報</vt:lpstr>
      <vt:lpstr>Outline</vt:lpstr>
      <vt:lpstr>Gitlab</vt:lpstr>
      <vt:lpstr>Workflow</vt:lpstr>
      <vt:lpstr>Workflow</vt:lpstr>
      <vt:lpstr>PowerPoint 簡報</vt:lpstr>
      <vt:lpstr>PowerPoint 簡報</vt:lpstr>
      <vt:lpstr>PowerPoint 簡報</vt:lpstr>
      <vt:lpstr>PowerPoint 簡報</vt:lpstr>
      <vt:lpstr>PowerPoint 簡報</vt:lpstr>
      <vt:lpstr>Workflow</vt:lpstr>
      <vt:lpstr>PowerPoint 簡報</vt:lpstr>
      <vt:lpstr>If You use Windows</vt:lpstr>
      <vt:lpstr>PowerPoint 簡報</vt:lpstr>
      <vt:lpstr>Workflow</vt:lpstr>
      <vt:lpstr>PowerPoint 簡報</vt:lpstr>
      <vt:lpstr>PowerPoint 簡報</vt:lpstr>
      <vt:lpstr>Workflow</vt:lpstr>
      <vt:lpstr>PowerPoint 簡報</vt:lpstr>
      <vt:lpstr>Workflow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Outline</vt:lpstr>
      <vt:lpstr>Tools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01 How to Survive &amp; Introduction to Git</dc:title>
  <dc:creator>B.H. Chiang</dc:creator>
  <cp:lastModifiedBy>林振弘</cp:lastModifiedBy>
  <cp:revision>73</cp:revision>
  <dcterms:modified xsi:type="dcterms:W3CDTF">2020-03-03T12:04:00Z</dcterms:modified>
</cp:coreProperties>
</file>